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9" r:id="rId4"/>
    <p:sldId id="258" r:id="rId5"/>
    <p:sldId id="260" r:id="rId6"/>
    <p:sldId id="262" r:id="rId7"/>
    <p:sldId id="263" r:id="rId8"/>
    <p:sldId id="265" r:id="rId9"/>
    <p:sldId id="264" r:id="rId10"/>
    <p:sldId id="266" r:id="rId11"/>
    <p:sldId id="274" r:id="rId12"/>
    <p:sldId id="271" r:id="rId13"/>
    <p:sldId id="273" r:id="rId14"/>
    <p:sldId id="275" r:id="rId15"/>
    <p:sldId id="276" r:id="rId16"/>
    <p:sldId id="277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8" autoAdjust="0"/>
    <p:restoredTop sz="56927" autoAdjust="0"/>
  </p:normalViewPr>
  <p:slideViewPr>
    <p:cSldViewPr snapToGrid="0">
      <p:cViewPr varScale="1">
        <p:scale>
          <a:sx n="62" d="100"/>
          <a:sy n="62" d="100"/>
        </p:scale>
        <p:origin x="222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D875EC-2C65-401A-B308-B6F11CF41401}" type="datetimeFigureOut">
              <a:rPr lang="zh-TW" altLang="en-US" smtClean="0"/>
              <a:t>2020/7/8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F3077B-8DC5-448A-81BC-8C7F1FA5EA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7895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mtClean="0"/>
              <a:t>這張圖是我們一班生活中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3077B-8DC5-448A-81BC-8C7F1FA5EA1A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7300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3077B-8DC5-448A-81BC-8C7F1FA5EA1A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1721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mtClean="0"/>
          </a:p>
          <a:p>
            <a:r>
              <a:rPr lang="zh-TW" altLang="en-US" smtClean="0"/>
              <a:t>外耳中耳內耳</a:t>
            </a:r>
            <a:endParaRPr lang="en-US" altLang="zh-TW" smtClean="0"/>
          </a:p>
          <a:p>
            <a:r>
              <a:rPr lang="zh-TW" altLang="en-US" smtClean="0"/>
              <a:t>基底膜 柯氏器</a:t>
            </a:r>
            <a:endParaRPr lang="en-US" altLang="zh-TW" smtClean="0"/>
          </a:p>
          <a:p>
            <a:r>
              <a:rPr lang="zh-TW" altLang="en-US" smtClean="0"/>
              <a:t>內毛細胞</a:t>
            </a:r>
            <a:endParaRPr lang="en-US" altLang="zh-TW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mtClean="0"/>
              <a:t>時域轉頻遇</a:t>
            </a:r>
            <a:endParaRPr lang="en-US" altLang="zh-TW" smtClean="0"/>
          </a:p>
          <a:p>
            <a:r>
              <a:rPr lang="zh-TW" altLang="en-US" smtClean="0"/>
              <a:t>人工電子耳</a:t>
            </a:r>
            <a:endParaRPr lang="en-US" altLang="zh-TW" smtClean="0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3077B-8DC5-448A-81BC-8C7F1FA5EA1A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568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/>
              <a:t>Window size</a:t>
            </a:r>
          </a:p>
          <a:p>
            <a:r>
              <a:rPr lang="en-US" altLang="zh-TW" smtClean="0"/>
              <a:t>Overlap</a:t>
            </a:r>
            <a:r>
              <a:rPr lang="en-US" altLang="zh-TW" baseline="0" smtClean="0"/>
              <a:t> hoplength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3077B-8DC5-448A-81BC-8C7F1FA5EA1A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9389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mtClean="0"/>
              <a:t>二維的複數</a:t>
            </a:r>
            <a:endParaRPr lang="en-US" altLang="zh-TW" smtClean="0"/>
          </a:p>
          <a:p>
            <a:r>
              <a:rPr lang="zh-TW" altLang="en-US" smtClean="0"/>
              <a:t>傅立葉轉換對稱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3077B-8DC5-448A-81BC-8C7F1FA5EA1A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3503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mtClean="0"/>
              <a:t>有無</a:t>
            </a:r>
            <a:r>
              <a:rPr lang="en-US" altLang="zh-TW" smtClean="0"/>
              <a:t>target</a:t>
            </a:r>
          </a:p>
          <a:p>
            <a:r>
              <a:rPr lang="en-US" altLang="zh-TW" smtClean="0"/>
              <a:t>supervised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3077B-8DC5-448A-81BC-8C7F1FA5EA1A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9681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mtClean="0"/>
              <a:t>VAD</a:t>
            </a:r>
          </a:p>
          <a:p>
            <a:r>
              <a:rPr lang="zh-TW" altLang="en-US" smtClean="0"/>
              <a:t>兩個</a:t>
            </a:r>
            <a:r>
              <a:rPr lang="en-US" altLang="zh-TW" smtClean="0"/>
              <a:t>stage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3F772D-7FE6-4D25-AD80-FF899BF08D20}" type="slidenum">
              <a:rPr lang="en-US" altLang="zh-TW" smtClean="0"/>
              <a:pPr>
                <a:defRPr/>
              </a:pPr>
              <a:t>8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92705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3F772D-7FE6-4D25-AD80-FF899BF08D20}" type="slidenum">
              <a:rPr lang="en-US" altLang="zh-TW" smtClean="0"/>
              <a:pPr>
                <a:defRPr/>
              </a:pPr>
              <a:t>9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60287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ea typeface="標楷體" pitchFamily="65" charset="-120"/>
                <a:cs typeface="Calibri" pitchFamily="34" charset="0"/>
              </a:rPr>
              <a:t>Similar to the unsupervised SE</a:t>
            </a:r>
            <a:r>
              <a:rPr lang="en-US" altLang="zh-TW" baseline="0" dirty="0" smtClean="0">
                <a:ea typeface="標楷體" pitchFamily="65" charset="-120"/>
                <a:cs typeface="Calibri" pitchFamily="34" charset="0"/>
              </a:rPr>
              <a:t> </a:t>
            </a:r>
            <a:r>
              <a:rPr lang="en-US" altLang="zh-TW" dirty="0" smtClean="0">
                <a:ea typeface="標楷體" pitchFamily="65" charset="-120"/>
                <a:cs typeface="Calibri" pitchFamily="34" charset="0"/>
              </a:rPr>
              <a:t>system,</a:t>
            </a:r>
            <a:r>
              <a:rPr lang="en-US" altLang="zh-TW" baseline="0" dirty="0" smtClean="0">
                <a:ea typeface="標楷體" pitchFamily="65" charset="-120"/>
                <a:cs typeface="Calibri" pitchFamily="34" charset="0"/>
              </a:rPr>
              <a:t> the figure shows the flowchart of DDAE-based SE technique, which is a supervised system</a:t>
            </a:r>
            <a:endParaRPr lang="en-US" altLang="zh-TW" dirty="0" smtClean="0">
              <a:ea typeface="標楷體" pitchFamily="65" charset="-120"/>
              <a:cs typeface="Calibri" pitchFamily="34" charset="0"/>
            </a:endParaRPr>
          </a:p>
          <a:p>
            <a:r>
              <a:rPr lang="en-US" altLang="zh-TW" dirty="0" smtClean="0">
                <a:ea typeface="標楷體" pitchFamily="65" charset="-120"/>
                <a:cs typeface="Calibri" pitchFamily="34" charset="0"/>
              </a:rPr>
              <a:t>Frame by frame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3F772D-7FE6-4D25-AD80-FF899BF08D20}" type="slidenum">
              <a:rPr lang="en-US" altLang="zh-TW" smtClean="0"/>
              <a:pPr>
                <a:defRPr/>
              </a:pPr>
              <a:t>10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71852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ea typeface="標楷體" pitchFamily="65" charset="-120"/>
                <a:cs typeface="Calibri" pitchFamily="34" charset="0"/>
              </a:rPr>
              <a:t>Similar to the unsupervised SE</a:t>
            </a:r>
            <a:r>
              <a:rPr lang="en-US" altLang="zh-TW" baseline="0" dirty="0" smtClean="0">
                <a:ea typeface="標楷體" pitchFamily="65" charset="-120"/>
                <a:cs typeface="Calibri" pitchFamily="34" charset="0"/>
              </a:rPr>
              <a:t> </a:t>
            </a:r>
            <a:r>
              <a:rPr lang="en-US" altLang="zh-TW" dirty="0" smtClean="0">
                <a:ea typeface="標楷體" pitchFamily="65" charset="-120"/>
                <a:cs typeface="Calibri" pitchFamily="34" charset="0"/>
              </a:rPr>
              <a:t>system,</a:t>
            </a:r>
            <a:r>
              <a:rPr lang="en-US" altLang="zh-TW" baseline="0" dirty="0" smtClean="0">
                <a:ea typeface="標楷體" pitchFamily="65" charset="-120"/>
                <a:cs typeface="Calibri" pitchFamily="34" charset="0"/>
              </a:rPr>
              <a:t> the figure shows the flowchart of DDAE-based SE technique, which is a supervised system</a:t>
            </a:r>
            <a:endParaRPr lang="en-US" altLang="zh-TW" dirty="0" smtClean="0">
              <a:ea typeface="標楷體" pitchFamily="65" charset="-120"/>
              <a:cs typeface="Calibri" pitchFamily="34" charset="0"/>
            </a:endParaRPr>
          </a:p>
          <a:p>
            <a:r>
              <a:rPr lang="en-US" altLang="zh-TW" dirty="0" smtClean="0">
                <a:ea typeface="標楷體" pitchFamily="65" charset="-120"/>
                <a:cs typeface="Calibri" pitchFamily="34" charset="0"/>
              </a:rPr>
              <a:t>Frame by frame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3F772D-7FE6-4D25-AD80-FF899BF08D20}" type="slidenum">
              <a:rPr lang="en-US" altLang="zh-TW" smtClean="0"/>
              <a:pPr>
                <a:defRPr/>
              </a:pPr>
              <a:t>11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51780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B5DA6-F5E7-42B1-8EF3-B0D5CE7B6096}" type="datetimeFigureOut">
              <a:rPr lang="zh-TW" altLang="en-US" smtClean="0"/>
              <a:t>2020/7/8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4593-4EFC-4562-9523-A47088BBAE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0997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B5DA6-F5E7-42B1-8EF3-B0D5CE7B6096}" type="datetimeFigureOut">
              <a:rPr lang="zh-TW" altLang="en-US" smtClean="0"/>
              <a:t>2020/7/8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4593-4EFC-4562-9523-A47088BBAE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5287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B5DA6-F5E7-42B1-8EF3-B0D5CE7B6096}" type="datetimeFigureOut">
              <a:rPr lang="zh-TW" altLang="en-US" smtClean="0"/>
              <a:t>2020/7/8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4593-4EFC-4562-9523-A47088BBAE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6722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B5DA6-F5E7-42B1-8EF3-B0D5CE7B6096}" type="datetimeFigureOut">
              <a:rPr lang="zh-TW" altLang="en-US" smtClean="0"/>
              <a:t>2020/7/8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4593-4EFC-4562-9523-A47088BBAE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1274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B5DA6-F5E7-42B1-8EF3-B0D5CE7B6096}" type="datetimeFigureOut">
              <a:rPr lang="zh-TW" altLang="en-US" smtClean="0"/>
              <a:t>2020/7/8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4593-4EFC-4562-9523-A47088BBAE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8321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B5DA6-F5E7-42B1-8EF3-B0D5CE7B6096}" type="datetimeFigureOut">
              <a:rPr lang="zh-TW" altLang="en-US" smtClean="0"/>
              <a:t>2020/7/8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4593-4EFC-4562-9523-A47088BBAE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8294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B5DA6-F5E7-42B1-8EF3-B0D5CE7B6096}" type="datetimeFigureOut">
              <a:rPr lang="zh-TW" altLang="en-US" smtClean="0"/>
              <a:t>2020/7/8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4593-4EFC-4562-9523-A47088BBAE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8099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B5DA6-F5E7-42B1-8EF3-B0D5CE7B6096}" type="datetimeFigureOut">
              <a:rPr lang="zh-TW" altLang="en-US" smtClean="0"/>
              <a:t>2020/7/8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4593-4EFC-4562-9523-A47088BBAE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8037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B5DA6-F5E7-42B1-8EF3-B0D5CE7B6096}" type="datetimeFigureOut">
              <a:rPr lang="zh-TW" altLang="en-US" smtClean="0"/>
              <a:t>2020/7/8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4593-4EFC-4562-9523-A47088BBAE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724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B5DA6-F5E7-42B1-8EF3-B0D5CE7B6096}" type="datetimeFigureOut">
              <a:rPr lang="zh-TW" altLang="en-US" smtClean="0"/>
              <a:t>2020/7/8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4593-4EFC-4562-9523-A47088BBAE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4688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B5DA6-F5E7-42B1-8EF3-B0D5CE7B6096}" type="datetimeFigureOut">
              <a:rPr lang="zh-TW" altLang="en-US" smtClean="0"/>
              <a:t>2020/7/8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4593-4EFC-4562-9523-A47088BBAE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2664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6B5DA6-F5E7-42B1-8EF3-B0D5CE7B6096}" type="datetimeFigureOut">
              <a:rPr lang="zh-TW" altLang="en-US" smtClean="0"/>
              <a:t>2020/7/8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04593-4EFC-4562-9523-A47088BBAE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8446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8.tiff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1" Type="http://schemas.openxmlformats.org/officeDocument/2006/relationships/image" Target="../media/image21.tiff"/><Relationship Id="rId5" Type="http://schemas.openxmlformats.org/officeDocument/2006/relationships/image" Target="../media/image210.png"/><Relationship Id="rId10" Type="http://schemas.openxmlformats.org/officeDocument/2006/relationships/image" Target="../media/image20.tiff"/><Relationship Id="rId4" Type="http://schemas.openxmlformats.org/officeDocument/2006/relationships/image" Target="../media/image200.png"/><Relationship Id="rId9" Type="http://schemas.openxmlformats.org/officeDocument/2006/relationships/image" Target="../media/image19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0.png"/><Relationship Id="rId13" Type="http://schemas.openxmlformats.org/officeDocument/2006/relationships/oleObject" Target="../embeddings/oleObject4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300.png"/><Relationship Id="rId12" Type="http://schemas.openxmlformats.org/officeDocument/2006/relationships/image" Target="../media/image23.wmf"/><Relationship Id="rId1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6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2200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2100.png"/><Relationship Id="rId15" Type="http://schemas.openxmlformats.org/officeDocument/2006/relationships/image" Target="../media/image25.png"/><Relationship Id="rId10" Type="http://schemas.openxmlformats.org/officeDocument/2006/relationships/image" Target="../media/image22.wmf"/><Relationship Id="rId4" Type="http://schemas.openxmlformats.org/officeDocument/2006/relationships/image" Target="../media/image2000.pn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24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10.jpeg"/><Relationship Id="rId3" Type="http://schemas.openxmlformats.org/officeDocument/2006/relationships/image" Target="../media/image1.jpg"/><Relationship Id="rId7" Type="http://schemas.openxmlformats.org/officeDocument/2006/relationships/image" Target="../media/image4.jpe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11" Type="http://schemas.openxmlformats.org/officeDocument/2006/relationships/image" Target="../media/image8.jpeg"/><Relationship Id="rId5" Type="http://schemas.openxmlformats.org/officeDocument/2006/relationships/image" Target="../media/image2.png"/><Relationship Id="rId10" Type="http://schemas.openxmlformats.org/officeDocument/2006/relationships/image" Target="../media/image7.jpg"/><Relationship Id="rId4" Type="http://schemas.openxmlformats.org/officeDocument/2006/relationships/hyperlink" Target="temm/clean.wav" TargetMode="Externa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../ppt/20030530NTHU_BNSIR/&#32954;&#28814;&#30123;&#24773;&#24433;&#38911;&#29983;&#27963;&#24456;&#22823;&#36896;&#25104;&#20154;&#24515;&#24822;&#24822;.wav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5.emf"/><Relationship Id="rId4" Type="http://schemas.openxmlformats.org/officeDocument/2006/relationships/hyperlink" Target="20160321/sound/orgcln_ch.wav" TargetMode="External"/><Relationship Id="rId9" Type="http://schemas.openxmlformats.org/officeDocument/2006/relationships/image" Target="../media/image17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54.png"/><Relationship Id="rId5" Type="http://schemas.openxmlformats.org/officeDocument/2006/relationships/image" Target="../media/image43.png"/><Relationship Id="rId10" Type="http://schemas.openxmlformats.org/officeDocument/2006/relationships/image" Target="../media/image5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Speech Enhancement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smtClean="0"/>
              <a:t>2020/07/08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84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2264520" y="2354001"/>
            <a:ext cx="3012309" cy="2556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0           1            2           3</a:t>
            </a:r>
            <a:endParaRPr lang="zh-TW" altLang="en-US" sz="20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7286001" y="4434491"/>
            <a:ext cx="2505245" cy="268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0         1            2          3</a:t>
            </a:r>
            <a:endParaRPr lang="zh-TW" altLang="en-US" sz="20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126950" y="2355829"/>
            <a:ext cx="3012309" cy="2556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0           1            2           3</a:t>
            </a:r>
            <a:endParaRPr lang="zh-TW" altLang="en-US" sz="20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6" name="圖片 65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6"/>
          <a:stretch/>
        </p:blipFill>
        <p:spPr>
          <a:xfrm>
            <a:off x="2370922" y="3713328"/>
            <a:ext cx="2516907" cy="717019"/>
          </a:xfrm>
          <a:prstGeom prst="rect">
            <a:avLst/>
          </a:prstGeom>
        </p:spPr>
      </p:pic>
      <p:grpSp>
        <p:nvGrpSpPr>
          <p:cNvPr id="67" name="群組 66"/>
          <p:cNvGrpSpPr/>
          <p:nvPr/>
        </p:nvGrpSpPr>
        <p:grpSpPr>
          <a:xfrm>
            <a:off x="6336280" y="1539895"/>
            <a:ext cx="893171" cy="938344"/>
            <a:chOff x="552629" y="458778"/>
            <a:chExt cx="970920" cy="1344539"/>
          </a:xfrm>
        </p:grpSpPr>
        <p:sp>
          <p:nvSpPr>
            <p:cNvPr id="169" name="矩形 168"/>
            <p:cNvSpPr/>
            <p:nvPr/>
          </p:nvSpPr>
          <p:spPr>
            <a:xfrm>
              <a:off x="722838" y="458778"/>
              <a:ext cx="800711" cy="2764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zh-TW" sz="2000" dirty="0"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10</a:t>
              </a:r>
              <a:endParaRPr lang="zh-TW" altLang="en-US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70" name="矩形 169"/>
            <p:cNvSpPr/>
            <p:nvPr/>
          </p:nvSpPr>
          <p:spPr>
            <a:xfrm>
              <a:off x="1019493" y="891387"/>
              <a:ext cx="504056" cy="3506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zh-TW" sz="2000" dirty="0"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0</a:t>
              </a:r>
              <a:endParaRPr lang="zh-TW" altLang="en-US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71" name="矩形 170"/>
            <p:cNvSpPr/>
            <p:nvPr/>
          </p:nvSpPr>
          <p:spPr>
            <a:xfrm>
              <a:off x="552629" y="1340541"/>
              <a:ext cx="970920" cy="4627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zh-TW" sz="2000" dirty="0"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-10</a:t>
              </a:r>
              <a:endParaRPr lang="zh-TW" altLang="en-US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8" name="群組 67"/>
          <p:cNvGrpSpPr/>
          <p:nvPr/>
        </p:nvGrpSpPr>
        <p:grpSpPr>
          <a:xfrm>
            <a:off x="1853001" y="3651702"/>
            <a:ext cx="535404" cy="852833"/>
            <a:chOff x="942941" y="1804648"/>
            <a:chExt cx="582010" cy="1257638"/>
          </a:xfrm>
        </p:grpSpPr>
        <p:sp>
          <p:nvSpPr>
            <p:cNvPr id="166" name="矩形 165"/>
            <p:cNvSpPr/>
            <p:nvPr/>
          </p:nvSpPr>
          <p:spPr>
            <a:xfrm>
              <a:off x="942941" y="1804648"/>
              <a:ext cx="580608" cy="3506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zh-TW" sz="2000" dirty="0"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4k</a:t>
              </a:r>
              <a:endParaRPr lang="zh-TW" altLang="en-US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67" name="矩形 166"/>
            <p:cNvSpPr/>
            <p:nvPr/>
          </p:nvSpPr>
          <p:spPr>
            <a:xfrm>
              <a:off x="942941" y="2274890"/>
              <a:ext cx="580608" cy="3506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zh-TW" sz="2000" dirty="0"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2k</a:t>
              </a:r>
              <a:endParaRPr lang="zh-TW" altLang="en-US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68" name="矩形 167"/>
            <p:cNvSpPr/>
            <p:nvPr/>
          </p:nvSpPr>
          <p:spPr>
            <a:xfrm>
              <a:off x="944343" y="2711643"/>
              <a:ext cx="580608" cy="3506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zh-TW" sz="2000" dirty="0"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0</a:t>
              </a:r>
              <a:endParaRPr lang="zh-TW" altLang="en-US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9" name="矩形 68"/>
          <p:cNvSpPr/>
          <p:nvPr/>
        </p:nvSpPr>
        <p:spPr>
          <a:xfrm>
            <a:off x="2360100" y="4455848"/>
            <a:ext cx="2505245" cy="268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0          1           2          3</a:t>
            </a:r>
            <a:endParaRPr lang="zh-TW" altLang="en-US" sz="20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2582334" y="5306703"/>
            <a:ext cx="1555415" cy="55155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9pPr>
          </a:lstStyle>
          <a:p>
            <a:pPr algn="ctr"/>
            <a:r>
              <a:rPr lang="en-US" altLang="zh-TW" sz="20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Logspectrum</a:t>
            </a:r>
            <a:endParaRPr lang="en-US" altLang="zh-TW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Feature</a:t>
            </a:r>
          </a:p>
        </p:txBody>
      </p:sp>
      <p:grpSp>
        <p:nvGrpSpPr>
          <p:cNvPr id="89" name="群組 88"/>
          <p:cNvGrpSpPr/>
          <p:nvPr/>
        </p:nvGrpSpPr>
        <p:grpSpPr>
          <a:xfrm>
            <a:off x="4171243" y="4806867"/>
            <a:ext cx="3832694" cy="1758222"/>
            <a:chOff x="1467485" y="1517482"/>
            <a:chExt cx="6159424" cy="3395859"/>
          </a:xfrm>
        </p:grpSpPr>
        <p:sp>
          <p:nvSpPr>
            <p:cNvPr id="120" name="橢圓 119"/>
            <p:cNvSpPr/>
            <p:nvPr/>
          </p:nvSpPr>
          <p:spPr>
            <a:xfrm>
              <a:off x="2351120" y="22479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1" name="橢圓 120"/>
            <p:cNvSpPr/>
            <p:nvPr/>
          </p:nvSpPr>
          <p:spPr>
            <a:xfrm>
              <a:off x="2351120" y="26289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2" name="橢圓 121"/>
            <p:cNvSpPr/>
            <p:nvPr/>
          </p:nvSpPr>
          <p:spPr>
            <a:xfrm>
              <a:off x="2351119" y="3433851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橢圓 122"/>
            <p:cNvSpPr/>
            <p:nvPr/>
          </p:nvSpPr>
          <p:spPr>
            <a:xfrm>
              <a:off x="2351119" y="38100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4" name="橢圓 123"/>
            <p:cNvSpPr/>
            <p:nvPr/>
          </p:nvSpPr>
          <p:spPr>
            <a:xfrm>
              <a:off x="2351119" y="4190305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文字方塊 152"/>
                <p:cNvSpPr txBox="1"/>
                <p:nvPr/>
              </p:nvSpPr>
              <p:spPr>
                <a:xfrm>
                  <a:off x="2351120" y="3007174"/>
                  <a:ext cx="228597" cy="59444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zh-TW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zh-TW" altLang="en-US" sz="2000" dirty="0">
                    <a:latin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5" name="文字方塊 1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120" y="3007174"/>
                  <a:ext cx="228597" cy="59444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7500" r="-33333" b="-6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6" name="橢圓 125"/>
            <p:cNvSpPr/>
            <p:nvPr/>
          </p:nvSpPr>
          <p:spPr>
            <a:xfrm>
              <a:off x="6324601" y="22479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7" name="橢圓 126"/>
            <p:cNvSpPr/>
            <p:nvPr/>
          </p:nvSpPr>
          <p:spPr>
            <a:xfrm>
              <a:off x="6324601" y="26289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8" name="橢圓 127"/>
            <p:cNvSpPr/>
            <p:nvPr/>
          </p:nvSpPr>
          <p:spPr>
            <a:xfrm>
              <a:off x="6324600" y="3433851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9" name="橢圓 128"/>
            <p:cNvSpPr/>
            <p:nvPr/>
          </p:nvSpPr>
          <p:spPr>
            <a:xfrm>
              <a:off x="6324600" y="38100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30" name="橢圓 129"/>
            <p:cNvSpPr/>
            <p:nvPr/>
          </p:nvSpPr>
          <p:spPr>
            <a:xfrm>
              <a:off x="6324600" y="4190305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文字方塊 158"/>
                <p:cNvSpPr txBox="1"/>
                <p:nvPr/>
              </p:nvSpPr>
              <p:spPr>
                <a:xfrm>
                  <a:off x="6324600" y="3007174"/>
                  <a:ext cx="228597" cy="59444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zh-TW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zh-TW" altLang="en-US" sz="2000" dirty="0">
                    <a:latin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1" name="文字方塊 1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4600" y="3007174"/>
                  <a:ext cx="228597" cy="594446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9130" r="-39130" b="-6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2" name="橢圓 131"/>
            <p:cNvSpPr/>
            <p:nvPr/>
          </p:nvSpPr>
          <p:spPr>
            <a:xfrm>
              <a:off x="2351119" y="18669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33" name="橢圓 132"/>
            <p:cNvSpPr/>
            <p:nvPr/>
          </p:nvSpPr>
          <p:spPr>
            <a:xfrm>
              <a:off x="6324600" y="18669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橢圓 133"/>
            <p:cNvSpPr/>
            <p:nvPr/>
          </p:nvSpPr>
          <p:spPr>
            <a:xfrm>
              <a:off x="3346569" y="22479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35" name="橢圓 134"/>
            <p:cNvSpPr/>
            <p:nvPr/>
          </p:nvSpPr>
          <p:spPr>
            <a:xfrm>
              <a:off x="3346569" y="26289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36" name="橢圓 135"/>
            <p:cNvSpPr/>
            <p:nvPr/>
          </p:nvSpPr>
          <p:spPr>
            <a:xfrm>
              <a:off x="3346568" y="3433851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37" name="橢圓 136"/>
            <p:cNvSpPr/>
            <p:nvPr/>
          </p:nvSpPr>
          <p:spPr>
            <a:xfrm>
              <a:off x="3346568" y="38100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文字方塊 165"/>
                <p:cNvSpPr txBox="1"/>
                <p:nvPr/>
              </p:nvSpPr>
              <p:spPr>
                <a:xfrm>
                  <a:off x="3346569" y="3007174"/>
                  <a:ext cx="228597" cy="59444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zh-TW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zh-TW" altLang="en-US" sz="2000" dirty="0">
                    <a:latin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8" name="文字方塊 1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6569" y="3007174"/>
                  <a:ext cx="228597" cy="59444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9130" r="-39130" b="-6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9" name="橢圓 138"/>
            <p:cNvSpPr/>
            <p:nvPr/>
          </p:nvSpPr>
          <p:spPr>
            <a:xfrm>
              <a:off x="5333309" y="22479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40" name="橢圓 139"/>
            <p:cNvSpPr/>
            <p:nvPr/>
          </p:nvSpPr>
          <p:spPr>
            <a:xfrm>
              <a:off x="5333309" y="26289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41" name="橢圓 140"/>
            <p:cNvSpPr/>
            <p:nvPr/>
          </p:nvSpPr>
          <p:spPr>
            <a:xfrm>
              <a:off x="5333308" y="3433851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42" name="橢圓 141"/>
            <p:cNvSpPr/>
            <p:nvPr/>
          </p:nvSpPr>
          <p:spPr>
            <a:xfrm>
              <a:off x="5333308" y="38100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文字方塊 170"/>
                <p:cNvSpPr txBox="1"/>
                <p:nvPr/>
              </p:nvSpPr>
              <p:spPr>
                <a:xfrm>
                  <a:off x="5333309" y="3007174"/>
                  <a:ext cx="228597" cy="59444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zh-TW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zh-TW" altLang="en-US" sz="2000" dirty="0">
                    <a:latin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3" name="文字方塊 1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3309" y="3007174"/>
                  <a:ext cx="228597" cy="594446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9130" r="-39130" b="-6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橢圓 143"/>
            <p:cNvSpPr/>
            <p:nvPr/>
          </p:nvSpPr>
          <p:spPr>
            <a:xfrm>
              <a:off x="4342017" y="26289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45" name="橢圓 144"/>
            <p:cNvSpPr/>
            <p:nvPr/>
          </p:nvSpPr>
          <p:spPr>
            <a:xfrm>
              <a:off x="4342016" y="3433851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文字方塊 173"/>
                <p:cNvSpPr txBox="1"/>
                <p:nvPr/>
              </p:nvSpPr>
              <p:spPr>
                <a:xfrm>
                  <a:off x="4342017" y="3007174"/>
                  <a:ext cx="228597" cy="59444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zh-TW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zh-TW" altLang="en-US" sz="2000" dirty="0">
                    <a:latin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6" name="文字方塊 1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2017" y="3007174"/>
                  <a:ext cx="228597" cy="59444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39130" r="-39130" b="-6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矩形 146"/>
            <p:cNvSpPr/>
            <p:nvPr/>
          </p:nvSpPr>
          <p:spPr>
            <a:xfrm>
              <a:off x="2291045" y="1774075"/>
              <a:ext cx="2338737" cy="274319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48" name="矩形 147"/>
            <p:cNvSpPr/>
            <p:nvPr/>
          </p:nvSpPr>
          <p:spPr>
            <a:xfrm>
              <a:off x="4267200" y="1774075"/>
              <a:ext cx="2344194" cy="2743200"/>
            </a:xfrm>
            <a:prstGeom prst="rect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49" name="矩形 148"/>
            <p:cNvSpPr/>
            <p:nvPr/>
          </p:nvSpPr>
          <p:spPr>
            <a:xfrm>
              <a:off x="5270822" y="1774075"/>
              <a:ext cx="353572" cy="2743200"/>
            </a:xfrm>
            <a:prstGeom prst="rect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0" name="矩形 149"/>
            <p:cNvSpPr/>
            <p:nvPr/>
          </p:nvSpPr>
          <p:spPr>
            <a:xfrm>
              <a:off x="6257822" y="1774075"/>
              <a:ext cx="353572" cy="2743200"/>
            </a:xfrm>
            <a:prstGeom prst="rect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1" name="矩形 150"/>
            <p:cNvSpPr/>
            <p:nvPr/>
          </p:nvSpPr>
          <p:spPr>
            <a:xfrm>
              <a:off x="3282069" y="1774075"/>
              <a:ext cx="357597" cy="27432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2" name="矩形 151"/>
            <p:cNvSpPr/>
            <p:nvPr/>
          </p:nvSpPr>
          <p:spPr>
            <a:xfrm>
              <a:off x="2291044" y="1774075"/>
              <a:ext cx="357597" cy="2743200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3" name="向右箭號 152"/>
            <p:cNvSpPr/>
            <p:nvPr/>
          </p:nvSpPr>
          <p:spPr>
            <a:xfrm>
              <a:off x="1467485" y="2917841"/>
              <a:ext cx="691885" cy="2667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4" name="向右箭號 153"/>
            <p:cNvSpPr/>
            <p:nvPr/>
          </p:nvSpPr>
          <p:spPr>
            <a:xfrm>
              <a:off x="6864908" y="2912949"/>
              <a:ext cx="762001" cy="2667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5" name="向右箭號 154"/>
            <p:cNvSpPr/>
            <p:nvPr/>
          </p:nvSpPr>
          <p:spPr>
            <a:xfrm>
              <a:off x="2669610" y="2514759"/>
              <a:ext cx="561600" cy="180000"/>
            </a:xfrm>
            <a:prstGeom prst="rightArrow">
              <a:avLst/>
            </a:prstGeom>
            <a:noFill/>
            <a:ln w="2222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6" name="向右箭號 155"/>
            <p:cNvSpPr/>
            <p:nvPr/>
          </p:nvSpPr>
          <p:spPr>
            <a:xfrm>
              <a:off x="3667190" y="2514759"/>
              <a:ext cx="561600" cy="180000"/>
            </a:xfrm>
            <a:prstGeom prst="rightArrow">
              <a:avLst/>
            </a:prstGeom>
            <a:noFill/>
            <a:ln w="22225"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7" name="向右箭號 156"/>
            <p:cNvSpPr/>
            <p:nvPr/>
          </p:nvSpPr>
          <p:spPr>
            <a:xfrm>
              <a:off x="4660463" y="2517483"/>
              <a:ext cx="561600" cy="180000"/>
            </a:xfrm>
            <a:prstGeom prst="rightArrow">
              <a:avLst/>
            </a:prstGeom>
            <a:noFill/>
            <a:ln w="22225"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8" name="向右箭號 157"/>
            <p:cNvSpPr/>
            <p:nvPr/>
          </p:nvSpPr>
          <p:spPr>
            <a:xfrm>
              <a:off x="5672097" y="2523071"/>
              <a:ext cx="561600" cy="180000"/>
            </a:xfrm>
            <a:prstGeom prst="rightArrow">
              <a:avLst/>
            </a:prstGeom>
            <a:noFill/>
            <a:ln w="2222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9" name="向右箭號 158"/>
            <p:cNvSpPr/>
            <p:nvPr/>
          </p:nvSpPr>
          <p:spPr>
            <a:xfrm rot="10800000">
              <a:off x="2670246" y="3595374"/>
              <a:ext cx="561600" cy="180000"/>
            </a:xfrm>
            <a:prstGeom prst="rightArrow">
              <a:avLst/>
            </a:prstGeom>
            <a:noFill/>
            <a:ln w="22225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向右箭號 159"/>
            <p:cNvSpPr/>
            <p:nvPr/>
          </p:nvSpPr>
          <p:spPr>
            <a:xfrm rot="10800000">
              <a:off x="3645428" y="3595374"/>
              <a:ext cx="561600" cy="180000"/>
            </a:xfrm>
            <a:prstGeom prst="rightArrow">
              <a:avLst/>
            </a:prstGeom>
            <a:noFill/>
            <a:ln w="22225"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61" name="向右箭號 160"/>
            <p:cNvSpPr/>
            <p:nvPr/>
          </p:nvSpPr>
          <p:spPr>
            <a:xfrm rot="10800000">
              <a:off x="4666886" y="3598148"/>
              <a:ext cx="561600" cy="180000"/>
            </a:xfrm>
            <a:prstGeom prst="rightArrow">
              <a:avLst/>
            </a:prstGeom>
            <a:noFill/>
            <a:ln w="22225"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62" name="向右箭號 161"/>
            <p:cNvSpPr/>
            <p:nvPr/>
          </p:nvSpPr>
          <p:spPr>
            <a:xfrm rot="10800000">
              <a:off x="5650053" y="3598148"/>
              <a:ext cx="561600" cy="180000"/>
            </a:xfrm>
            <a:prstGeom prst="rightArrow">
              <a:avLst/>
            </a:prstGeom>
            <a:noFill/>
            <a:ln w="22225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63" name="圓角矩形 162"/>
            <p:cNvSpPr/>
            <p:nvPr/>
          </p:nvSpPr>
          <p:spPr>
            <a:xfrm>
              <a:off x="1828800" y="1517482"/>
              <a:ext cx="5257801" cy="3395859"/>
            </a:xfrm>
            <a:prstGeom prst="roundRect">
              <a:avLst/>
            </a:prstGeom>
            <a:noFill/>
            <a:ln w="254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0" name="文字方塊 122"/>
          <p:cNvSpPr txBox="1"/>
          <p:nvPr/>
        </p:nvSpPr>
        <p:spPr>
          <a:xfrm>
            <a:off x="5594981" y="4364087"/>
            <a:ext cx="67197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9pPr>
          </a:lstStyle>
          <a:p>
            <a:r>
              <a:rPr lang="en-US" altLang="zh-TW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DNN</a:t>
            </a:r>
            <a:endParaRPr lang="zh-TW" alt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7" name="圖片 96"/>
          <p:cNvPicPr preferRelativeResize="0">
            <a:picLocks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9"/>
          <a:stretch/>
        </p:blipFill>
        <p:spPr>
          <a:xfrm>
            <a:off x="7214639" y="1598737"/>
            <a:ext cx="2516907" cy="717019"/>
          </a:xfrm>
          <a:prstGeom prst="rect">
            <a:avLst/>
          </a:prstGeom>
        </p:spPr>
      </p:pic>
      <p:pic>
        <p:nvPicPr>
          <p:cNvPr id="98" name="圖片 97"/>
          <p:cNvPicPr preferRelativeResize="0">
            <a:picLocks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8"/>
          <a:stretch/>
        </p:blipFill>
        <p:spPr>
          <a:xfrm>
            <a:off x="2350863" y="1601649"/>
            <a:ext cx="2516907" cy="717019"/>
          </a:xfrm>
          <a:prstGeom prst="rect">
            <a:avLst/>
          </a:prstGeom>
        </p:spPr>
      </p:pic>
      <p:cxnSp>
        <p:nvCxnSpPr>
          <p:cNvPr id="99" name="直線單箭頭接點 98"/>
          <p:cNvCxnSpPr/>
          <p:nvPr/>
        </p:nvCxnSpPr>
        <p:spPr>
          <a:xfrm>
            <a:off x="3624480" y="2400912"/>
            <a:ext cx="0" cy="35850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/>
          <p:cNvCxnSpPr>
            <a:stCxn id="103" idx="3"/>
            <a:endCxn id="111" idx="1"/>
          </p:cNvCxnSpPr>
          <p:nvPr/>
        </p:nvCxnSpPr>
        <p:spPr>
          <a:xfrm flipV="1">
            <a:off x="4114957" y="3038250"/>
            <a:ext cx="3868983" cy="32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100"/>
          <p:cNvCxnSpPr/>
          <p:nvPr/>
        </p:nvCxnSpPr>
        <p:spPr>
          <a:xfrm>
            <a:off x="3617716" y="3271472"/>
            <a:ext cx="0" cy="41366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101"/>
          <p:cNvCxnSpPr>
            <a:endCxn id="111" idx="2"/>
          </p:cNvCxnSpPr>
          <p:nvPr/>
        </p:nvCxnSpPr>
        <p:spPr>
          <a:xfrm flipH="1" flipV="1">
            <a:off x="8480697" y="3314026"/>
            <a:ext cx="910" cy="41366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/>
          <p:cNvSpPr/>
          <p:nvPr/>
        </p:nvSpPr>
        <p:spPr bwMode="auto">
          <a:xfrm>
            <a:off x="3121440" y="2762801"/>
            <a:ext cx="993516" cy="55155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9pPr>
          </a:lstStyle>
          <a:p>
            <a:pPr algn="ctr"/>
            <a:r>
              <a:rPr lang="en-US" altLang="zh-TW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STFT</a:t>
            </a:r>
            <a:endParaRPr lang="zh-TW" alt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2359012" y="1603473"/>
            <a:ext cx="2516907" cy="7170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 sz="2000">
              <a:latin typeface="Calibri" panose="020F0502020204030204" pitchFamily="34" charset="0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7216305" y="1601646"/>
            <a:ext cx="2516907" cy="7170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 sz="2000">
              <a:latin typeface="Calibri" panose="020F0502020204030204" pitchFamily="34" charset="0"/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2369328" y="3713353"/>
            <a:ext cx="2516907" cy="7170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 sz="2000">
              <a:latin typeface="Calibri" panose="020F0502020204030204" pitchFamily="34" charset="0"/>
            </a:endParaRPr>
          </a:p>
        </p:txBody>
      </p:sp>
      <p:grpSp>
        <p:nvGrpSpPr>
          <p:cNvPr id="107" name="群組 106"/>
          <p:cNvGrpSpPr/>
          <p:nvPr/>
        </p:nvGrpSpPr>
        <p:grpSpPr>
          <a:xfrm>
            <a:off x="7239748" y="3712519"/>
            <a:ext cx="2517541" cy="717842"/>
            <a:chOff x="7597892" y="3029570"/>
            <a:chExt cx="2736689" cy="937075"/>
          </a:xfrm>
        </p:grpSpPr>
        <p:pic>
          <p:nvPicPr>
            <p:cNvPr id="117" name="圖片 116"/>
            <p:cNvPicPr preferRelativeResize="0">
              <a:picLocks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8" b="-1"/>
            <a:stretch/>
          </p:blipFill>
          <p:spPr>
            <a:xfrm>
              <a:off x="7597892" y="3029640"/>
              <a:ext cx="2736000" cy="936000"/>
            </a:xfrm>
            <a:prstGeom prst="rect">
              <a:avLst/>
            </a:prstGeom>
          </p:spPr>
        </p:pic>
        <p:sp>
          <p:nvSpPr>
            <p:cNvPr id="118" name="矩形 117"/>
            <p:cNvSpPr/>
            <p:nvPr/>
          </p:nvSpPr>
          <p:spPr>
            <a:xfrm>
              <a:off x="7598581" y="3030645"/>
              <a:ext cx="2736000" cy="93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</a:endParaRPr>
            </a:p>
          </p:txBody>
        </p:sp>
        <p:sp>
          <p:nvSpPr>
            <p:cNvPr id="119" name="矩形 118"/>
            <p:cNvSpPr/>
            <p:nvPr/>
          </p:nvSpPr>
          <p:spPr bwMode="auto">
            <a:xfrm>
              <a:off x="8925704" y="3029570"/>
              <a:ext cx="72008" cy="936000"/>
            </a:xfrm>
            <a:prstGeom prst="rect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新細明體" pitchFamily="18" charset="-120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新細明體" pitchFamily="18" charset="-120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新細明體" pitchFamily="18" charset="-120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新細明體" pitchFamily="18" charset="-120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charset="0"/>
                  <a:ea typeface="新細明體" pitchFamily="18" charset="-120"/>
                  <a:cs typeface="Arial" charset="0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charset="0"/>
                  <a:ea typeface="新細明體" pitchFamily="18" charset="-120"/>
                  <a:cs typeface="Arial" charset="0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charset="0"/>
                  <a:ea typeface="新細明體" pitchFamily="18" charset="-120"/>
                  <a:cs typeface="Arial" charset="0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charset="0"/>
                  <a:ea typeface="新細明體" pitchFamily="18" charset="-120"/>
                  <a:cs typeface="Arial" charset="0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charset="0"/>
                  <a:ea typeface="新細明體" pitchFamily="18" charset="-120"/>
                  <a:cs typeface="Arial" charset="0"/>
                </a:defRPr>
              </a:lvl9pPr>
            </a:lstStyle>
            <a:p>
              <a:endParaRPr lang="zh-TW" altLang="en-US" sz="2000">
                <a:latin typeface="Calibri" panose="020F0502020204030204" pitchFamily="34" charset="0"/>
              </a:endParaRPr>
            </a:p>
          </p:txBody>
        </p:sp>
      </p:grpSp>
      <p:cxnSp>
        <p:nvCxnSpPr>
          <p:cNvPr id="108" name="直線單箭頭接點 107"/>
          <p:cNvCxnSpPr/>
          <p:nvPr/>
        </p:nvCxnSpPr>
        <p:spPr>
          <a:xfrm>
            <a:off x="3616879" y="4487146"/>
            <a:ext cx="0" cy="66186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矩形 108"/>
          <p:cNvSpPr/>
          <p:nvPr/>
        </p:nvSpPr>
        <p:spPr bwMode="auto">
          <a:xfrm>
            <a:off x="8066619" y="5307273"/>
            <a:ext cx="1346967" cy="55098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9pPr>
          </a:lstStyle>
          <a:p>
            <a:pPr algn="ctr"/>
            <a:r>
              <a:rPr lang="en-US" altLang="zh-TW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Spectrum</a:t>
            </a:r>
          </a:p>
          <a:p>
            <a:pPr algn="ctr"/>
            <a:r>
              <a:rPr lang="en-US" altLang="zh-TW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Recover</a:t>
            </a:r>
          </a:p>
        </p:txBody>
      </p:sp>
      <p:cxnSp>
        <p:nvCxnSpPr>
          <p:cNvPr id="110" name="直線單箭頭接點 109"/>
          <p:cNvCxnSpPr/>
          <p:nvPr/>
        </p:nvCxnSpPr>
        <p:spPr>
          <a:xfrm flipV="1">
            <a:off x="8480696" y="2404091"/>
            <a:ext cx="0" cy="35850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矩形 110"/>
          <p:cNvSpPr/>
          <p:nvPr/>
        </p:nvSpPr>
        <p:spPr bwMode="auto">
          <a:xfrm>
            <a:off x="7983939" y="2762474"/>
            <a:ext cx="993516" cy="55155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9pPr>
          </a:lstStyle>
          <a:p>
            <a:pPr algn="ctr"/>
            <a:r>
              <a:rPr lang="en-US" altLang="zh-TW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ISTFT</a:t>
            </a:r>
            <a:endParaRPr lang="zh-TW" alt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2" name="文字方塊 139"/>
          <p:cNvSpPr txBox="1"/>
          <p:nvPr/>
        </p:nvSpPr>
        <p:spPr>
          <a:xfrm>
            <a:off x="4662883" y="2555734"/>
            <a:ext cx="1673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9pPr>
          </a:lstStyle>
          <a:p>
            <a:r>
              <a:rPr lang="en-US" altLang="zh-TW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Phase</a:t>
            </a:r>
            <a:endParaRPr lang="zh-TW" alt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3" name="文字方塊 140"/>
          <p:cNvSpPr txBox="1"/>
          <p:nvPr/>
        </p:nvSpPr>
        <p:spPr>
          <a:xfrm>
            <a:off x="3949595" y="3230484"/>
            <a:ext cx="2008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9pPr>
          </a:lstStyle>
          <a:p>
            <a:r>
              <a:rPr lang="en-US" altLang="zh-TW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Amplitude</a:t>
            </a:r>
            <a:endParaRPr lang="zh-TW" alt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4" name="文字方塊 141"/>
          <p:cNvSpPr txBox="1"/>
          <p:nvPr/>
        </p:nvSpPr>
        <p:spPr>
          <a:xfrm>
            <a:off x="8640181" y="3251620"/>
            <a:ext cx="1949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9pPr>
          </a:lstStyle>
          <a:p>
            <a:r>
              <a:rPr lang="en-US" altLang="zh-TW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Amplitude</a:t>
            </a:r>
            <a:endParaRPr lang="zh-TW" alt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5" name="矩形 114"/>
          <p:cNvSpPr/>
          <p:nvPr/>
        </p:nvSpPr>
        <p:spPr bwMode="auto">
          <a:xfrm>
            <a:off x="3585996" y="3707155"/>
            <a:ext cx="66242" cy="717019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9pPr>
          </a:lstStyle>
          <a:p>
            <a:endParaRPr lang="zh-TW" altLang="en-US" sz="2000">
              <a:latin typeface="Calibri" panose="020F0502020204030204" pitchFamily="34" charset="0"/>
            </a:endParaRPr>
          </a:p>
        </p:txBody>
      </p:sp>
      <p:cxnSp>
        <p:nvCxnSpPr>
          <p:cNvPr id="116" name="直線單箭頭接點 115"/>
          <p:cNvCxnSpPr/>
          <p:nvPr/>
        </p:nvCxnSpPr>
        <p:spPr>
          <a:xfrm flipH="1" flipV="1">
            <a:off x="8501287" y="4487994"/>
            <a:ext cx="2649" cy="66186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1590259" y="1534339"/>
            <a:ext cx="736592" cy="192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TW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10</a:t>
            </a:r>
            <a:endParaRPr lang="zh-TW" altLang="en-US" sz="20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863159" y="1836255"/>
            <a:ext cx="463692" cy="2447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TW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0</a:t>
            </a:r>
            <a:endParaRPr lang="zh-TW" altLang="en-US" sz="20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433681" y="2149715"/>
            <a:ext cx="893171" cy="322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TW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-10</a:t>
            </a:r>
            <a:endParaRPr lang="zh-TW" altLang="en-US" sz="20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6649882" y="3682003"/>
            <a:ext cx="534114" cy="237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TW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4k</a:t>
            </a:r>
            <a:endParaRPr lang="zh-TW" altLang="en-US" sz="20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6649882" y="4000885"/>
            <a:ext cx="534114" cy="237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TW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2k</a:t>
            </a:r>
            <a:endParaRPr lang="zh-TW" altLang="en-US" sz="20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6651172" y="4297057"/>
            <a:ext cx="534114" cy="237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TW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0</a:t>
            </a:r>
            <a:endParaRPr lang="zh-TW" altLang="en-US" sz="20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3" name="標題 1"/>
          <p:cNvSpPr txBox="1">
            <a:spLocks/>
          </p:cNvSpPr>
          <p:nvPr/>
        </p:nvSpPr>
        <p:spPr>
          <a:xfrm>
            <a:off x="510396" y="346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Methods –</a:t>
            </a:r>
            <a:r>
              <a:rPr lang="en-US" altLang="zh-TW" sz="320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320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S</a:t>
            </a:r>
            <a:r>
              <a:rPr lang="en-US" altLang="zh-TW" sz="320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upervised speech enhancement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61633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9625013" y="6408738"/>
            <a:ext cx="86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TW" smtClean="0">
                <a:latin typeface="Calibri" panose="020F0502020204030204" pitchFamily="34" charset="0"/>
                <a:cs typeface="Calibri" pitchFamily="34" charset="0"/>
              </a:rPr>
              <a:t>10</a:t>
            </a:r>
            <a:endParaRPr lang="en-US" altLang="zh-TW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2582334" y="2385703"/>
            <a:ext cx="1555415" cy="55155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9pPr>
          </a:lstStyle>
          <a:p>
            <a:pPr algn="ctr"/>
            <a:r>
              <a:rPr lang="en-US" altLang="zh-TW" sz="20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Logspectrum</a:t>
            </a:r>
            <a:endParaRPr lang="en-US" altLang="zh-TW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Feature</a:t>
            </a:r>
          </a:p>
        </p:txBody>
      </p:sp>
      <p:grpSp>
        <p:nvGrpSpPr>
          <p:cNvPr id="89" name="群組 88"/>
          <p:cNvGrpSpPr/>
          <p:nvPr/>
        </p:nvGrpSpPr>
        <p:grpSpPr>
          <a:xfrm>
            <a:off x="4171243" y="1885867"/>
            <a:ext cx="3832694" cy="1758222"/>
            <a:chOff x="1467485" y="1517482"/>
            <a:chExt cx="6159424" cy="3395859"/>
          </a:xfrm>
        </p:grpSpPr>
        <p:sp>
          <p:nvSpPr>
            <p:cNvPr id="120" name="橢圓 119"/>
            <p:cNvSpPr/>
            <p:nvPr/>
          </p:nvSpPr>
          <p:spPr>
            <a:xfrm>
              <a:off x="2351120" y="22479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1" name="橢圓 120"/>
            <p:cNvSpPr/>
            <p:nvPr/>
          </p:nvSpPr>
          <p:spPr>
            <a:xfrm>
              <a:off x="2351120" y="26289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2" name="橢圓 121"/>
            <p:cNvSpPr/>
            <p:nvPr/>
          </p:nvSpPr>
          <p:spPr>
            <a:xfrm>
              <a:off x="2351119" y="3433851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橢圓 122"/>
            <p:cNvSpPr/>
            <p:nvPr/>
          </p:nvSpPr>
          <p:spPr>
            <a:xfrm>
              <a:off x="2351119" y="38100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4" name="橢圓 123"/>
            <p:cNvSpPr/>
            <p:nvPr/>
          </p:nvSpPr>
          <p:spPr>
            <a:xfrm>
              <a:off x="2351119" y="4190305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文字方塊 152"/>
                <p:cNvSpPr txBox="1"/>
                <p:nvPr/>
              </p:nvSpPr>
              <p:spPr>
                <a:xfrm>
                  <a:off x="2351120" y="3007174"/>
                  <a:ext cx="228597" cy="59444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zh-TW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zh-TW" altLang="en-US" sz="2000" dirty="0">
                    <a:latin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5" name="文字方塊 1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1120" y="3007174"/>
                  <a:ext cx="228597" cy="59444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7500" r="-33333" b="-6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6" name="橢圓 125"/>
            <p:cNvSpPr/>
            <p:nvPr/>
          </p:nvSpPr>
          <p:spPr>
            <a:xfrm>
              <a:off x="6324601" y="22479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7" name="橢圓 126"/>
            <p:cNvSpPr/>
            <p:nvPr/>
          </p:nvSpPr>
          <p:spPr>
            <a:xfrm>
              <a:off x="6324601" y="26289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8" name="橢圓 127"/>
            <p:cNvSpPr/>
            <p:nvPr/>
          </p:nvSpPr>
          <p:spPr>
            <a:xfrm>
              <a:off x="6324600" y="3433851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9" name="橢圓 128"/>
            <p:cNvSpPr/>
            <p:nvPr/>
          </p:nvSpPr>
          <p:spPr>
            <a:xfrm>
              <a:off x="6324600" y="38100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30" name="橢圓 129"/>
            <p:cNvSpPr/>
            <p:nvPr/>
          </p:nvSpPr>
          <p:spPr>
            <a:xfrm>
              <a:off x="6324600" y="4190305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文字方塊 158"/>
                <p:cNvSpPr txBox="1"/>
                <p:nvPr/>
              </p:nvSpPr>
              <p:spPr>
                <a:xfrm>
                  <a:off x="6324600" y="3007174"/>
                  <a:ext cx="228597" cy="59444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zh-TW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zh-TW" altLang="en-US" sz="2000" dirty="0">
                    <a:latin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1" name="文字方塊 1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4600" y="3007174"/>
                  <a:ext cx="228597" cy="594446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9130" r="-39130" b="-6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2" name="橢圓 131"/>
            <p:cNvSpPr/>
            <p:nvPr/>
          </p:nvSpPr>
          <p:spPr>
            <a:xfrm>
              <a:off x="2351119" y="18669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33" name="橢圓 132"/>
            <p:cNvSpPr/>
            <p:nvPr/>
          </p:nvSpPr>
          <p:spPr>
            <a:xfrm>
              <a:off x="6324600" y="18669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橢圓 133"/>
            <p:cNvSpPr/>
            <p:nvPr/>
          </p:nvSpPr>
          <p:spPr>
            <a:xfrm>
              <a:off x="3346569" y="22479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35" name="橢圓 134"/>
            <p:cNvSpPr/>
            <p:nvPr/>
          </p:nvSpPr>
          <p:spPr>
            <a:xfrm>
              <a:off x="3346569" y="26289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36" name="橢圓 135"/>
            <p:cNvSpPr/>
            <p:nvPr/>
          </p:nvSpPr>
          <p:spPr>
            <a:xfrm>
              <a:off x="3346568" y="3433851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37" name="橢圓 136"/>
            <p:cNvSpPr/>
            <p:nvPr/>
          </p:nvSpPr>
          <p:spPr>
            <a:xfrm>
              <a:off x="3346568" y="38100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文字方塊 165"/>
                <p:cNvSpPr txBox="1"/>
                <p:nvPr/>
              </p:nvSpPr>
              <p:spPr>
                <a:xfrm>
                  <a:off x="3346569" y="3007174"/>
                  <a:ext cx="228597" cy="59444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zh-TW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zh-TW" altLang="en-US" sz="2000" dirty="0">
                    <a:latin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8" name="文字方塊 1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6569" y="3007174"/>
                  <a:ext cx="228597" cy="59444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9130" r="-39130" b="-6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9" name="橢圓 138"/>
            <p:cNvSpPr/>
            <p:nvPr/>
          </p:nvSpPr>
          <p:spPr>
            <a:xfrm>
              <a:off x="5333309" y="22479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40" name="橢圓 139"/>
            <p:cNvSpPr/>
            <p:nvPr/>
          </p:nvSpPr>
          <p:spPr>
            <a:xfrm>
              <a:off x="5333309" y="26289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41" name="橢圓 140"/>
            <p:cNvSpPr/>
            <p:nvPr/>
          </p:nvSpPr>
          <p:spPr>
            <a:xfrm>
              <a:off x="5333308" y="3433851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42" name="橢圓 141"/>
            <p:cNvSpPr/>
            <p:nvPr/>
          </p:nvSpPr>
          <p:spPr>
            <a:xfrm>
              <a:off x="5333308" y="38100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文字方塊 170"/>
                <p:cNvSpPr txBox="1"/>
                <p:nvPr/>
              </p:nvSpPr>
              <p:spPr>
                <a:xfrm>
                  <a:off x="5333309" y="3007174"/>
                  <a:ext cx="228597" cy="59444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zh-TW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zh-TW" altLang="en-US" sz="2000" dirty="0">
                    <a:latin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3" name="文字方塊 1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3309" y="3007174"/>
                  <a:ext cx="228597" cy="594446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9130" r="-39130" b="-6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橢圓 143"/>
            <p:cNvSpPr/>
            <p:nvPr/>
          </p:nvSpPr>
          <p:spPr>
            <a:xfrm>
              <a:off x="4342017" y="26289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45" name="橢圓 144"/>
            <p:cNvSpPr/>
            <p:nvPr/>
          </p:nvSpPr>
          <p:spPr>
            <a:xfrm>
              <a:off x="4342016" y="3433851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文字方塊 173"/>
                <p:cNvSpPr txBox="1"/>
                <p:nvPr/>
              </p:nvSpPr>
              <p:spPr>
                <a:xfrm>
                  <a:off x="4342017" y="3007174"/>
                  <a:ext cx="228597" cy="59444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zh-TW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umimoji="1" kern="1200">
                      <a:solidFill>
                        <a:schemeClr val="tx1"/>
                      </a:solidFill>
                      <a:latin typeface="Arial" charset="0"/>
                      <a:ea typeface="新細明體" pitchFamily="18" charset="-120"/>
                      <a:cs typeface="Arial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zh-TW" altLang="en-US" sz="2000" dirty="0">
                    <a:latin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6" name="文字方塊 1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2017" y="3007174"/>
                  <a:ext cx="228597" cy="59444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39130" r="-39130" b="-6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矩形 146"/>
            <p:cNvSpPr/>
            <p:nvPr/>
          </p:nvSpPr>
          <p:spPr>
            <a:xfrm>
              <a:off x="2291045" y="1774075"/>
              <a:ext cx="2338737" cy="274319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48" name="矩形 147"/>
            <p:cNvSpPr/>
            <p:nvPr/>
          </p:nvSpPr>
          <p:spPr>
            <a:xfrm>
              <a:off x="4267200" y="1774075"/>
              <a:ext cx="2344194" cy="2743200"/>
            </a:xfrm>
            <a:prstGeom prst="rect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49" name="矩形 148"/>
            <p:cNvSpPr/>
            <p:nvPr/>
          </p:nvSpPr>
          <p:spPr>
            <a:xfrm>
              <a:off x="5270822" y="1774075"/>
              <a:ext cx="353572" cy="2743200"/>
            </a:xfrm>
            <a:prstGeom prst="rect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0" name="矩形 149"/>
            <p:cNvSpPr/>
            <p:nvPr/>
          </p:nvSpPr>
          <p:spPr>
            <a:xfrm>
              <a:off x="6257822" y="1774075"/>
              <a:ext cx="353572" cy="2743200"/>
            </a:xfrm>
            <a:prstGeom prst="rect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1" name="矩形 150"/>
            <p:cNvSpPr/>
            <p:nvPr/>
          </p:nvSpPr>
          <p:spPr>
            <a:xfrm>
              <a:off x="3282069" y="1774075"/>
              <a:ext cx="357597" cy="27432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2" name="矩形 151"/>
            <p:cNvSpPr/>
            <p:nvPr/>
          </p:nvSpPr>
          <p:spPr>
            <a:xfrm>
              <a:off x="2291044" y="1774075"/>
              <a:ext cx="357597" cy="2743200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3" name="向右箭號 152"/>
            <p:cNvSpPr/>
            <p:nvPr/>
          </p:nvSpPr>
          <p:spPr>
            <a:xfrm>
              <a:off x="1467485" y="2917841"/>
              <a:ext cx="691885" cy="2667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4" name="向右箭號 153"/>
            <p:cNvSpPr/>
            <p:nvPr/>
          </p:nvSpPr>
          <p:spPr>
            <a:xfrm>
              <a:off x="6864908" y="2912949"/>
              <a:ext cx="762001" cy="266700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5" name="向右箭號 154"/>
            <p:cNvSpPr/>
            <p:nvPr/>
          </p:nvSpPr>
          <p:spPr>
            <a:xfrm>
              <a:off x="2669610" y="2514759"/>
              <a:ext cx="561600" cy="180000"/>
            </a:xfrm>
            <a:prstGeom prst="rightArrow">
              <a:avLst/>
            </a:prstGeom>
            <a:noFill/>
            <a:ln w="2222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6" name="向右箭號 155"/>
            <p:cNvSpPr/>
            <p:nvPr/>
          </p:nvSpPr>
          <p:spPr>
            <a:xfrm>
              <a:off x="3667190" y="2514759"/>
              <a:ext cx="561600" cy="180000"/>
            </a:xfrm>
            <a:prstGeom prst="rightArrow">
              <a:avLst/>
            </a:prstGeom>
            <a:noFill/>
            <a:ln w="22225"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7" name="向右箭號 156"/>
            <p:cNvSpPr/>
            <p:nvPr/>
          </p:nvSpPr>
          <p:spPr>
            <a:xfrm>
              <a:off x="4660463" y="2517483"/>
              <a:ext cx="561600" cy="180000"/>
            </a:xfrm>
            <a:prstGeom prst="rightArrow">
              <a:avLst/>
            </a:prstGeom>
            <a:noFill/>
            <a:ln w="22225"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8" name="向右箭號 157"/>
            <p:cNvSpPr/>
            <p:nvPr/>
          </p:nvSpPr>
          <p:spPr>
            <a:xfrm>
              <a:off x="5672097" y="2523071"/>
              <a:ext cx="561600" cy="180000"/>
            </a:xfrm>
            <a:prstGeom prst="rightArrow">
              <a:avLst/>
            </a:prstGeom>
            <a:noFill/>
            <a:ln w="2222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9" name="向右箭號 158"/>
            <p:cNvSpPr/>
            <p:nvPr/>
          </p:nvSpPr>
          <p:spPr>
            <a:xfrm rot="10800000">
              <a:off x="2670246" y="3595374"/>
              <a:ext cx="561600" cy="180000"/>
            </a:xfrm>
            <a:prstGeom prst="rightArrow">
              <a:avLst/>
            </a:prstGeom>
            <a:noFill/>
            <a:ln w="22225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向右箭號 159"/>
            <p:cNvSpPr/>
            <p:nvPr/>
          </p:nvSpPr>
          <p:spPr>
            <a:xfrm rot="10800000">
              <a:off x="3645428" y="3595374"/>
              <a:ext cx="561600" cy="180000"/>
            </a:xfrm>
            <a:prstGeom prst="rightArrow">
              <a:avLst/>
            </a:prstGeom>
            <a:noFill/>
            <a:ln w="22225"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61" name="向右箭號 160"/>
            <p:cNvSpPr/>
            <p:nvPr/>
          </p:nvSpPr>
          <p:spPr>
            <a:xfrm rot="10800000">
              <a:off x="4666886" y="3598148"/>
              <a:ext cx="561600" cy="180000"/>
            </a:xfrm>
            <a:prstGeom prst="rightArrow">
              <a:avLst/>
            </a:prstGeom>
            <a:noFill/>
            <a:ln w="22225"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62" name="向右箭號 161"/>
            <p:cNvSpPr/>
            <p:nvPr/>
          </p:nvSpPr>
          <p:spPr>
            <a:xfrm rot="10800000">
              <a:off x="5650053" y="3598148"/>
              <a:ext cx="561600" cy="180000"/>
            </a:xfrm>
            <a:prstGeom prst="rightArrow">
              <a:avLst/>
            </a:prstGeom>
            <a:noFill/>
            <a:ln w="22225">
              <a:solidFill>
                <a:schemeClr val="accent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63" name="圓角矩形 162"/>
            <p:cNvSpPr/>
            <p:nvPr/>
          </p:nvSpPr>
          <p:spPr>
            <a:xfrm>
              <a:off x="1828800" y="1517482"/>
              <a:ext cx="5257801" cy="3395859"/>
            </a:xfrm>
            <a:prstGeom prst="roundRect">
              <a:avLst/>
            </a:prstGeom>
            <a:noFill/>
            <a:ln w="254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0" name="文字方塊 122"/>
          <p:cNvSpPr txBox="1"/>
          <p:nvPr/>
        </p:nvSpPr>
        <p:spPr>
          <a:xfrm>
            <a:off x="5594981" y="1443087"/>
            <a:ext cx="67197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9pPr>
          </a:lstStyle>
          <a:p>
            <a:r>
              <a:rPr lang="en-US" altLang="zh-TW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DNN</a:t>
            </a:r>
            <a:endParaRPr lang="zh-TW" alt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9" name="矩形 108"/>
          <p:cNvSpPr/>
          <p:nvPr/>
        </p:nvSpPr>
        <p:spPr bwMode="auto">
          <a:xfrm>
            <a:off x="8066619" y="2386273"/>
            <a:ext cx="1346967" cy="55098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9pPr>
          </a:lstStyle>
          <a:p>
            <a:pPr algn="ctr"/>
            <a:r>
              <a:rPr lang="en-US" altLang="zh-TW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Spectrum</a:t>
            </a:r>
          </a:p>
          <a:p>
            <a:pPr algn="ctr"/>
            <a:r>
              <a:rPr lang="en-US" altLang="zh-TW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Recover</a:t>
            </a:r>
          </a:p>
        </p:txBody>
      </p:sp>
      <p:sp>
        <p:nvSpPr>
          <p:cNvPr id="173" name="標題 1"/>
          <p:cNvSpPr>
            <a:spLocks noGrp="1"/>
          </p:cNvSpPr>
          <p:nvPr>
            <p:ph type="title"/>
          </p:nvPr>
        </p:nvSpPr>
        <p:spPr>
          <a:xfrm>
            <a:off x="1764456" y="268572"/>
            <a:ext cx="8724157" cy="1325563"/>
          </a:xfrm>
        </p:spPr>
        <p:txBody>
          <a:bodyPr/>
          <a:lstStyle/>
          <a:p>
            <a:r>
              <a:rPr lang="en-US" altLang="zh-TW" dirty="0">
                <a:ea typeface="標楷體" pitchFamily="65" charset="-120"/>
                <a:cs typeface="Calibri" pitchFamily="34" charset="0"/>
              </a:rPr>
              <a:t>S</a:t>
            </a:r>
            <a:r>
              <a:rPr lang="en-US" altLang="zh-TW" dirty="0" smtClean="0">
                <a:ea typeface="標楷體" pitchFamily="65" charset="-120"/>
                <a:cs typeface="Calibri" pitchFamily="34" charset="0"/>
              </a:rPr>
              <a:t>upervised speech enhancement</a:t>
            </a:r>
            <a:endParaRPr lang="zh-TW" altLang="en-US" dirty="0">
              <a:cs typeface="Calibri" pitchFamily="34" charset="0"/>
            </a:endParaRPr>
          </a:p>
        </p:txBody>
      </p:sp>
      <p:sp>
        <p:nvSpPr>
          <p:cNvPr id="93" name="文字方塊 92"/>
          <p:cNvSpPr txBox="1"/>
          <p:nvPr/>
        </p:nvSpPr>
        <p:spPr>
          <a:xfrm>
            <a:off x="1524000" y="4159113"/>
            <a:ext cx="147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Training stage</a:t>
            </a:r>
            <a:endParaRPr lang="zh-TW" altLang="en-US" dirty="0"/>
          </a:p>
        </p:txBody>
      </p:sp>
      <p:graphicFrame>
        <p:nvGraphicFramePr>
          <p:cNvPr id="94" name="Object 12"/>
          <p:cNvGraphicFramePr>
            <a:graphicFrameLocks noChangeAspect="1"/>
          </p:cNvGraphicFramePr>
          <p:nvPr>
            <p:extLst/>
          </p:nvPr>
        </p:nvGraphicFramePr>
        <p:xfrm>
          <a:off x="4459683" y="3664558"/>
          <a:ext cx="919163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" name="方程式" r:id="rId9" imgW="419040" imgH="228600" progId="Equation.3">
                  <p:embed/>
                </p:oleObj>
              </mc:Choice>
              <mc:Fallback>
                <p:oleObj name="方程式" r:id="rId9" imgW="419040" imgH="228600" progId="Equation.3">
                  <p:embed/>
                  <p:pic>
                    <p:nvPicPr>
                      <p:cNvPr id="9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9683" y="3664558"/>
                        <a:ext cx="919163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12"/>
          <p:cNvGraphicFramePr>
            <a:graphicFrameLocks noChangeAspect="1"/>
          </p:cNvGraphicFramePr>
          <p:nvPr>
            <p:extLst/>
          </p:nvPr>
        </p:nvGraphicFramePr>
        <p:xfrm>
          <a:off x="5426000" y="3664558"/>
          <a:ext cx="974725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name="方程式" r:id="rId11" imgW="444240" imgH="228600" progId="Equation.3">
                  <p:embed/>
                </p:oleObj>
              </mc:Choice>
              <mc:Fallback>
                <p:oleObj name="方程式" r:id="rId11" imgW="444240" imgH="228600" progId="Equation.3">
                  <p:embed/>
                  <p:pic>
                    <p:nvPicPr>
                      <p:cNvPr id="9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6000" y="3664558"/>
                        <a:ext cx="974725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" name="Object 12"/>
          <p:cNvGraphicFramePr>
            <a:graphicFrameLocks noChangeAspect="1"/>
          </p:cNvGraphicFramePr>
          <p:nvPr>
            <p:extLst/>
          </p:nvPr>
        </p:nvGraphicFramePr>
        <p:xfrm>
          <a:off x="6675121" y="3644089"/>
          <a:ext cx="1031875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方程式" r:id="rId13" imgW="469800" imgH="228600" progId="Equation.3">
                  <p:embed/>
                </p:oleObj>
              </mc:Choice>
              <mc:Fallback>
                <p:oleObj name="方程式" r:id="rId13" imgW="469800" imgH="228600" progId="Equation.3">
                  <p:embed/>
                  <p:pic>
                    <p:nvPicPr>
                      <p:cNvPr id="9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5121" y="3644089"/>
                        <a:ext cx="1031875" cy="503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字方塊 1"/>
              <p:cNvSpPr txBox="1"/>
              <p:nvPr/>
            </p:nvSpPr>
            <p:spPr>
              <a:xfrm>
                <a:off x="2032001" y="4800600"/>
                <a:ext cx="61412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dirty="0"/>
                  <a:t>Applying gradient decent to obtain all </a:t>
                </a:r>
                <a14:m>
                  <m:oMath xmlns:m="http://schemas.openxmlformats.org/officeDocument/2006/math">
                    <m:r>
                      <a:rPr lang="en-US" altLang="zh-TW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zh-TW" altLang="en-US" b="1" dirty="0"/>
                  <a:t> </a:t>
                </a:r>
                <a:r>
                  <a:rPr lang="en-US" altLang="zh-TW" dirty="0"/>
                  <a:t>and </a:t>
                </a:r>
                <a14:m>
                  <m:oMath xmlns:m="http://schemas.openxmlformats.org/officeDocument/2006/math">
                    <m:r>
                      <a:rPr lang="en-US" altLang="zh-TW" b="1" i="1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zh-TW" altLang="en-US" b="1" dirty="0"/>
                  <a:t> </a:t>
                </a:r>
                <a:r>
                  <a:rPr lang="en-US" altLang="zh-TW" dirty="0"/>
                  <a:t>parameters.</a:t>
                </a:r>
                <a:endParaRPr lang="zh-TW" altLang="en-US" dirty="0"/>
              </a:p>
            </p:txBody>
          </p:sp>
        </mc:Choice>
        <mc:Fallback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001" y="4800600"/>
                <a:ext cx="6141297" cy="369332"/>
              </a:xfrm>
              <a:prstGeom prst="rect">
                <a:avLst/>
              </a:prstGeom>
              <a:blipFill>
                <a:blip r:embed="rId15"/>
                <a:stretch>
                  <a:fillRect l="-595" t="-10000" b="-2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/>
          <p:cNvSpPr txBox="1"/>
          <p:nvPr/>
        </p:nvSpPr>
        <p:spPr>
          <a:xfrm>
            <a:off x="5613401" y="298450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3"/>
              <p:cNvSpPr txBox="1"/>
              <p:nvPr/>
            </p:nvSpPr>
            <p:spPr>
              <a:xfrm>
                <a:off x="1716642" y="5381028"/>
                <a:ext cx="16433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Initial </a:t>
                </a:r>
                <a14:m>
                  <m:oMath xmlns:m="http://schemas.openxmlformats.org/officeDocument/2006/math">
                    <m:r>
                      <a:rPr lang="en-US" altLang="zh-TW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zh-TW" altLang="en-US" b="1" dirty="0"/>
                  <a:t> </a:t>
                </a:r>
                <a:r>
                  <a:rPr lang="en-US" altLang="zh-TW" dirty="0"/>
                  <a:t>and </a:t>
                </a:r>
                <a14:m>
                  <m:oMath xmlns:m="http://schemas.openxmlformats.org/officeDocument/2006/math">
                    <m:r>
                      <a:rPr lang="en-US" altLang="zh-TW" b="1" i="1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altLang="zh-TW" dirty="0"/>
                  <a:t> </a:t>
                </a:r>
                <a:endParaRPr lang="zh-TW" altLang="en-US" dirty="0"/>
              </a:p>
            </p:txBody>
          </p:sp>
        </mc:Choice>
        <mc:Fallback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642" y="5381028"/>
                <a:ext cx="1643399" cy="369332"/>
              </a:xfrm>
              <a:prstGeom prst="rect">
                <a:avLst/>
              </a:prstGeom>
              <a:blipFill>
                <a:blip r:embed="rId16"/>
                <a:stretch>
                  <a:fillRect l="-3346" t="-1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文字方塊 163"/>
          <p:cNvSpPr txBox="1"/>
          <p:nvPr/>
        </p:nvSpPr>
        <p:spPr>
          <a:xfrm>
            <a:off x="1589275" y="5954883"/>
            <a:ext cx="132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Input vector</a:t>
            </a:r>
            <a:endParaRPr lang="zh-TW" altLang="en-US" dirty="0"/>
          </a:p>
        </p:txBody>
      </p:sp>
      <p:sp>
        <p:nvSpPr>
          <p:cNvPr id="165" name="文字方塊 164"/>
          <p:cNvSpPr txBox="1"/>
          <p:nvPr/>
        </p:nvSpPr>
        <p:spPr>
          <a:xfrm>
            <a:off x="3372745" y="594660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DNN</a:t>
            </a:r>
            <a:endParaRPr lang="zh-TW" altLang="en-US" dirty="0"/>
          </a:p>
        </p:txBody>
      </p:sp>
      <p:sp>
        <p:nvSpPr>
          <p:cNvPr id="172" name="文字方塊 171"/>
          <p:cNvSpPr txBox="1"/>
          <p:nvPr/>
        </p:nvSpPr>
        <p:spPr>
          <a:xfrm>
            <a:off x="4608979" y="5954883"/>
            <a:ext cx="150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Output vector</a:t>
            </a:r>
            <a:endParaRPr lang="zh-TW" altLang="en-US" dirty="0"/>
          </a:p>
        </p:txBody>
      </p:sp>
      <p:cxnSp>
        <p:nvCxnSpPr>
          <p:cNvPr id="7" name="肘形接點 6"/>
          <p:cNvCxnSpPr>
            <a:stCxn id="4" idx="3"/>
            <a:endCxn id="165" idx="0"/>
          </p:cNvCxnSpPr>
          <p:nvPr/>
        </p:nvCxnSpPr>
        <p:spPr>
          <a:xfrm>
            <a:off x="3360041" y="5565695"/>
            <a:ext cx="325451" cy="380915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>
            <a:stCxn id="164" idx="3"/>
            <a:endCxn id="165" idx="1"/>
          </p:cNvCxnSpPr>
          <p:nvPr/>
        </p:nvCxnSpPr>
        <p:spPr>
          <a:xfrm flipV="1">
            <a:off x="2918805" y="6131276"/>
            <a:ext cx="453940" cy="41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stCxn id="165" idx="3"/>
            <a:endCxn id="172" idx="1"/>
          </p:cNvCxnSpPr>
          <p:nvPr/>
        </p:nvCxnSpPr>
        <p:spPr>
          <a:xfrm>
            <a:off x="3998237" y="6131275"/>
            <a:ext cx="610742" cy="8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文字方塊 173"/>
          <p:cNvSpPr txBox="1"/>
          <p:nvPr/>
        </p:nvSpPr>
        <p:spPr>
          <a:xfrm>
            <a:off x="6547227" y="5380748"/>
            <a:ext cx="1893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Referenced vector</a:t>
            </a:r>
            <a:endParaRPr lang="zh-TW" altLang="en-US" dirty="0"/>
          </a:p>
        </p:txBody>
      </p:sp>
      <p:sp>
        <p:nvSpPr>
          <p:cNvPr id="175" name="文字方塊 174"/>
          <p:cNvSpPr txBox="1"/>
          <p:nvPr/>
        </p:nvSpPr>
        <p:spPr>
          <a:xfrm>
            <a:off x="6537865" y="5954883"/>
            <a:ext cx="1912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Objective function</a:t>
            </a:r>
            <a:endParaRPr lang="zh-TW" altLang="en-US" dirty="0"/>
          </a:p>
        </p:txBody>
      </p:sp>
      <p:sp>
        <p:nvSpPr>
          <p:cNvPr id="176" name="文字方塊 175"/>
          <p:cNvSpPr txBox="1"/>
          <p:nvPr/>
        </p:nvSpPr>
        <p:spPr>
          <a:xfrm>
            <a:off x="8877762" y="5954883"/>
            <a:ext cx="170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Gradient decent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7" name="文字方塊 176"/>
              <p:cNvSpPr txBox="1"/>
              <p:nvPr/>
            </p:nvSpPr>
            <p:spPr>
              <a:xfrm>
                <a:off x="5245217" y="6364489"/>
                <a:ext cx="17552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Renew </a:t>
                </a:r>
                <a14:m>
                  <m:oMath xmlns:m="http://schemas.openxmlformats.org/officeDocument/2006/math">
                    <m:r>
                      <a:rPr lang="en-US" altLang="zh-TW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zh-TW" altLang="en-US" b="1" dirty="0"/>
                  <a:t> </a:t>
                </a:r>
                <a:r>
                  <a:rPr lang="en-US" altLang="zh-TW" dirty="0"/>
                  <a:t>and </a:t>
                </a:r>
                <a14:m>
                  <m:oMath xmlns:m="http://schemas.openxmlformats.org/officeDocument/2006/math">
                    <m:r>
                      <a:rPr lang="en-US" altLang="zh-TW" b="1" i="1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altLang="zh-TW" dirty="0"/>
                  <a:t> </a:t>
                </a:r>
                <a:endParaRPr lang="zh-TW" altLang="en-US" dirty="0"/>
              </a:p>
            </p:txBody>
          </p:sp>
        </mc:Choice>
        <mc:Fallback>
          <p:sp>
            <p:nvSpPr>
              <p:cNvPr id="177" name="文字方塊 1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217" y="6364489"/>
                <a:ext cx="1755224" cy="369332"/>
              </a:xfrm>
              <a:prstGeom prst="rect">
                <a:avLst/>
              </a:prstGeom>
              <a:blipFill>
                <a:blip r:embed="rId17"/>
                <a:stretch>
                  <a:fillRect l="-2778" t="-81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肘形接點 12"/>
          <p:cNvCxnSpPr>
            <a:stCxn id="176" idx="2"/>
            <a:endCxn id="177" idx="3"/>
          </p:cNvCxnSpPr>
          <p:nvPr/>
        </p:nvCxnSpPr>
        <p:spPr>
          <a:xfrm rot="5400000">
            <a:off x="8252469" y="5072187"/>
            <a:ext cx="224940" cy="272899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接點 14"/>
          <p:cNvCxnSpPr>
            <a:stCxn id="177" idx="1"/>
            <a:endCxn id="165" idx="2"/>
          </p:cNvCxnSpPr>
          <p:nvPr/>
        </p:nvCxnSpPr>
        <p:spPr>
          <a:xfrm rot="10800000">
            <a:off x="3685491" y="6315941"/>
            <a:ext cx="1559726" cy="23321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172" idx="3"/>
            <a:endCxn id="175" idx="1"/>
          </p:cNvCxnSpPr>
          <p:nvPr/>
        </p:nvCxnSpPr>
        <p:spPr>
          <a:xfrm>
            <a:off x="6110031" y="6139549"/>
            <a:ext cx="4278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175" idx="3"/>
            <a:endCxn id="176" idx="1"/>
          </p:cNvCxnSpPr>
          <p:nvPr/>
        </p:nvCxnSpPr>
        <p:spPr>
          <a:xfrm>
            <a:off x="8449927" y="6139549"/>
            <a:ext cx="4278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174" idx="2"/>
            <a:endCxn id="175" idx="0"/>
          </p:cNvCxnSpPr>
          <p:nvPr/>
        </p:nvCxnSpPr>
        <p:spPr>
          <a:xfrm>
            <a:off x="7493896" y="5750081"/>
            <a:ext cx="0" cy="2048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/>
          <p:cNvSpPr/>
          <p:nvPr/>
        </p:nvSpPr>
        <p:spPr bwMode="auto">
          <a:xfrm>
            <a:off x="8173298" y="4054527"/>
            <a:ext cx="1346967" cy="55098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9pPr>
          </a:lstStyle>
          <a:p>
            <a:pPr algn="ctr"/>
            <a:r>
              <a:rPr lang="en-US" altLang="zh-TW" sz="2000" smtClean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2.LOSS</a:t>
            </a:r>
            <a:endParaRPr lang="en-US" altLang="zh-TW" sz="2000" dirty="0">
              <a:solidFill>
                <a:srgbClr val="FF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8" name="直線單箭頭接點 7"/>
          <p:cNvCxnSpPr>
            <a:stCxn id="109" idx="2"/>
          </p:cNvCxnSpPr>
          <p:nvPr/>
        </p:nvCxnSpPr>
        <p:spPr>
          <a:xfrm>
            <a:off x="8740103" y="2937256"/>
            <a:ext cx="24335" cy="1151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接點 13"/>
          <p:cNvCxnSpPr>
            <a:stCxn id="70" idx="2"/>
            <a:endCxn id="74" idx="1"/>
          </p:cNvCxnSpPr>
          <p:nvPr/>
        </p:nvCxnSpPr>
        <p:spPr>
          <a:xfrm rot="16200000" flipH="1">
            <a:off x="5070289" y="1227009"/>
            <a:ext cx="1392763" cy="48132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 79"/>
          <p:cNvSpPr/>
          <p:nvPr/>
        </p:nvSpPr>
        <p:spPr bwMode="auto">
          <a:xfrm>
            <a:off x="9234146" y="1910326"/>
            <a:ext cx="1346967" cy="55098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9pPr>
          </a:lstStyle>
          <a:p>
            <a:pPr algn="ctr"/>
            <a:r>
              <a:rPr lang="en-US" altLang="zh-TW" sz="2000" smtClean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1.Target</a:t>
            </a:r>
            <a:endParaRPr lang="en-US" altLang="zh-TW" sz="2000" dirty="0">
              <a:solidFill>
                <a:srgbClr val="FF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2" name="矩形 81"/>
          <p:cNvSpPr/>
          <p:nvPr/>
        </p:nvSpPr>
        <p:spPr bwMode="auto">
          <a:xfrm>
            <a:off x="10581114" y="5671117"/>
            <a:ext cx="1404032" cy="55098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9pPr>
          </a:lstStyle>
          <a:p>
            <a:pPr algn="ctr"/>
            <a:r>
              <a:rPr lang="en-US" altLang="zh-TW" sz="2000" smtClean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4.Optimizer</a:t>
            </a:r>
            <a:endParaRPr lang="en-US" altLang="zh-TW" sz="2000" dirty="0">
              <a:solidFill>
                <a:srgbClr val="FF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3" name="矩形 82"/>
          <p:cNvSpPr/>
          <p:nvPr/>
        </p:nvSpPr>
        <p:spPr bwMode="auto">
          <a:xfrm>
            <a:off x="7059620" y="1541609"/>
            <a:ext cx="1346967" cy="55098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Arial" charset="0"/>
              </a:defRPr>
            </a:lvl9pPr>
          </a:lstStyle>
          <a:p>
            <a:pPr algn="ctr"/>
            <a:r>
              <a:rPr lang="en-US" altLang="zh-TW" sz="2000" smtClean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3.model</a:t>
            </a:r>
            <a:endParaRPr lang="en-US" altLang="zh-TW" sz="2000" dirty="0">
              <a:solidFill>
                <a:srgbClr val="FF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91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8419" y="51488"/>
            <a:ext cx="10515600" cy="1325563"/>
          </a:xfrm>
        </p:spPr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48419" y="1377051"/>
            <a:ext cx="10515600" cy="4351338"/>
          </a:xfrm>
        </p:spPr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Ideal Binary Mask</a:t>
            </a:r>
          </a:p>
          <a:p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Ideal Ratio Mask</a:t>
            </a:r>
          </a:p>
          <a:p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Spectral Magnitude Mask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113" y="4940509"/>
            <a:ext cx="3096794" cy="100050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905" y="1829069"/>
            <a:ext cx="4536304" cy="87354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t="16564"/>
          <a:stretch/>
        </p:blipFill>
        <p:spPr>
          <a:xfrm>
            <a:off x="2408207" y="3367079"/>
            <a:ext cx="4399002" cy="1012043"/>
          </a:xfrm>
          <a:prstGeom prst="rect">
            <a:avLst/>
          </a:prstGeom>
        </p:spPr>
      </p:pic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smtClean="0"/>
              <a:t>11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9301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Target – Phase Issue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Wave form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Phase-Sensitive Mask</a:t>
            </a:r>
          </a:p>
          <a:p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Complex Ideal Ratio Mask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881" y="2766653"/>
            <a:ext cx="3481840" cy="92947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t="8627"/>
          <a:stretch/>
        </p:blipFill>
        <p:spPr>
          <a:xfrm>
            <a:off x="2504894" y="4477417"/>
            <a:ext cx="2067108" cy="43254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881" y="4975465"/>
            <a:ext cx="4344481" cy="868896"/>
          </a:xfrm>
          <a:prstGeom prst="rect">
            <a:avLst/>
          </a:prstGeom>
        </p:spPr>
      </p:pic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smtClean="0"/>
              <a:t>12</a:t>
            </a:r>
            <a:endParaRPr lang="en-US" altLang="zh-TW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1066" y="2756991"/>
            <a:ext cx="2672029" cy="308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4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Loss &amp; Model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535502"/>
            <a:ext cx="10515600" cy="4641461"/>
          </a:xfrm>
        </p:spPr>
        <p:txBody>
          <a:bodyPr>
            <a:normAutofit/>
          </a:bodyPr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Loss:</a:t>
            </a:r>
          </a:p>
          <a:p>
            <a:pPr lvl="1"/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Mean Square Error (MSE)</a:t>
            </a:r>
          </a:p>
          <a:p>
            <a:pPr lvl="1"/>
            <a:endParaRPr lang="en-US" altLang="zh-TW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Mean Absolute Error (MAE)</a:t>
            </a:r>
          </a:p>
          <a:p>
            <a:pPr lvl="1"/>
            <a:endParaRPr lang="en-US" altLang="zh-TW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Model:</a:t>
            </a:r>
          </a:p>
          <a:p>
            <a:pPr lvl="1"/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Deep Denoise Autoencoder (DDAE)</a:t>
            </a:r>
          </a:p>
          <a:p>
            <a:pPr lvl="1"/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Fully Convolution network (FCN)</a:t>
            </a:r>
          </a:p>
          <a:p>
            <a:pPr lvl="1"/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Long Short Time Memory (LSTM)</a:t>
            </a:r>
            <a:endParaRPr lang="en-US" altLang="zh-TW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363" y="2317450"/>
            <a:ext cx="2764946" cy="87438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363" y="3543062"/>
            <a:ext cx="2764946" cy="1029374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smtClean="0"/>
              <a:t>13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4476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Optimizer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000">
                <a:latin typeface="Times New Roman" panose="02020603050405020304" pitchFamily="18" charset="0"/>
                <a:cs typeface="Times New Roman" panose="02020603050405020304" pitchFamily="18" charset="0"/>
              </a:rPr>
              <a:t>Stochastic </a:t>
            </a:r>
            <a:r>
              <a:rPr lang="en-US" altLang="zh-TW" sz="3000">
                <a:latin typeface="Times New Roman" panose="02020603050405020304" pitchFamily="18" charset="0"/>
                <a:cs typeface="Times New Roman" panose="02020603050405020304" pitchFamily="18" charset="0"/>
              </a:rPr>
              <a:t>Gradient </a:t>
            </a:r>
            <a:r>
              <a:rPr lang="en-US" altLang="zh-TW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Descent (SGD)</a:t>
            </a:r>
            <a:endParaRPr lang="en-US" altLang="zh-TW" sz="3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000">
                <a:latin typeface="Times New Roman" panose="02020603050405020304" pitchFamily="18" charset="0"/>
                <a:cs typeface="Times New Roman" panose="02020603050405020304" pitchFamily="18" charset="0"/>
              </a:rPr>
              <a:t>AdaGrad</a:t>
            </a:r>
          </a:p>
          <a:p>
            <a:r>
              <a:rPr lang="en-US" altLang="zh-TW" sz="3000">
                <a:latin typeface="Times New Roman" panose="02020603050405020304" pitchFamily="18" charset="0"/>
                <a:cs typeface="Times New Roman" panose="02020603050405020304" pitchFamily="18" charset="0"/>
              </a:rPr>
              <a:t>RMSprop</a:t>
            </a:r>
          </a:p>
          <a:p>
            <a:r>
              <a:rPr lang="en-US" altLang="zh-TW" sz="3000"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</a:p>
          <a:p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smtClean="0"/>
              <a:t>14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2365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Evaluation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perceptual evaluation of speech quality (PESQ)</a:t>
            </a:r>
          </a:p>
          <a:p>
            <a:r>
              <a:rPr lang="en-US" altLang="zh-TW" dirty="0" smtClean="0"/>
              <a:t>short-time objective intelligibility (STOI)</a:t>
            </a:r>
          </a:p>
          <a:p>
            <a:r>
              <a:rPr lang="en-US" altLang="zh-TW" dirty="0" smtClean="0"/>
              <a:t>segmental SNR (SSNR)</a:t>
            </a:r>
          </a:p>
          <a:p>
            <a:r>
              <a:rPr lang="en-US" altLang="zh-TW" dirty="0" smtClean="0"/>
              <a:t>log-spectral distortion (LSD)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223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en-US" altLang="zh-TW" smtClean="0"/>
              <a:t> </a:t>
            </a:r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368" y="2276773"/>
            <a:ext cx="2067187" cy="1345968"/>
          </a:xfrm>
          <a:prstGeom prst="rect">
            <a:avLst/>
          </a:prstGeom>
        </p:spPr>
      </p:pic>
      <p:pic>
        <p:nvPicPr>
          <p:cNvPr id="6" name="Picture 3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08484" y="3147196"/>
            <a:ext cx="1595486" cy="1421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文字方塊 6"/>
          <p:cNvSpPr txBox="1"/>
          <p:nvPr/>
        </p:nvSpPr>
        <p:spPr>
          <a:xfrm>
            <a:off x="1665667" y="2901943"/>
            <a:ext cx="12811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Calibri" panose="020F0502020204030204" pitchFamily="34" charset="0"/>
              </a:rPr>
              <a:t>Clean speech</a:t>
            </a:r>
            <a:endParaRPr lang="zh-TW" altLang="en-US" sz="1600" dirty="0">
              <a:latin typeface="Calibri" panose="020F0502020204030204" pitchFamily="34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646" y="2591331"/>
            <a:ext cx="1951251" cy="129833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366" y="3860835"/>
            <a:ext cx="2456506" cy="163703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536" y="3191481"/>
            <a:ext cx="2086879" cy="1565159"/>
          </a:xfrm>
          <a:prstGeom prst="rect">
            <a:avLst/>
          </a:prstGeom>
        </p:spPr>
      </p:pic>
      <p:cxnSp>
        <p:nvCxnSpPr>
          <p:cNvPr id="11" name="直線單箭頭接點 10"/>
          <p:cNvCxnSpPr>
            <a:stCxn id="6" idx="3"/>
          </p:cNvCxnSpPr>
          <p:nvPr/>
        </p:nvCxnSpPr>
        <p:spPr>
          <a:xfrm>
            <a:off x="3103970" y="3857849"/>
            <a:ext cx="44796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右大括弧 11"/>
          <p:cNvSpPr/>
          <p:nvPr/>
        </p:nvSpPr>
        <p:spPr>
          <a:xfrm rot="5400000">
            <a:off x="5201427" y="3859277"/>
            <a:ext cx="198434" cy="405436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字方塊 12"/>
              <p:cNvSpPr txBox="1"/>
              <p:nvPr/>
            </p:nvSpPr>
            <p:spPr>
              <a:xfrm>
                <a:off x="4410978" y="6090382"/>
                <a:ext cx="17793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additive noise,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kumimoji="1" lang="zh-TW" altLang="en-US" dirty="0">
                  <a:latin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978" y="6090382"/>
                <a:ext cx="1779333" cy="369332"/>
              </a:xfrm>
              <a:prstGeom prst="rect">
                <a:avLst/>
              </a:prstGeom>
              <a:blipFill>
                <a:blip r:embed="rId9"/>
                <a:stretch>
                  <a:fillRect l="-3093" t="-81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圖片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391" y="3110059"/>
            <a:ext cx="932407" cy="1495581"/>
          </a:xfrm>
          <a:prstGeom prst="rect">
            <a:avLst/>
          </a:prstGeom>
        </p:spPr>
      </p:pic>
      <p:cxnSp>
        <p:nvCxnSpPr>
          <p:cNvPr id="15" name="直線單箭頭接點 14"/>
          <p:cNvCxnSpPr/>
          <p:nvPr/>
        </p:nvCxnSpPr>
        <p:spPr>
          <a:xfrm>
            <a:off x="8952800" y="3857849"/>
            <a:ext cx="760590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501" y="2591331"/>
            <a:ext cx="1133093" cy="842404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654" y="3310712"/>
            <a:ext cx="1350871" cy="114824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505" y="4366314"/>
            <a:ext cx="1314527" cy="1039297"/>
          </a:xfrm>
          <a:prstGeom prst="rect">
            <a:avLst/>
          </a:prstGeom>
        </p:spPr>
      </p:pic>
      <p:sp>
        <p:nvSpPr>
          <p:cNvPr id="19" name="右大括弧 18"/>
          <p:cNvSpPr/>
          <p:nvPr/>
        </p:nvSpPr>
        <p:spPr>
          <a:xfrm rot="5400000">
            <a:off x="8171737" y="5323068"/>
            <a:ext cx="234391" cy="113751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7463318" y="6097858"/>
            <a:ext cx="1693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err="1"/>
              <a:t>denoise</a:t>
            </a:r>
            <a:r>
              <a:rPr lang="en-US" altLang="zh-TW" dirty="0"/>
              <a:t> </a:t>
            </a:r>
            <a:r>
              <a:rPr kumimoji="1" lang="en-US" altLang="zh-TW" dirty="0">
                <a:latin typeface="Calibri" panose="020F0502020204030204" pitchFamily="34" charset="0"/>
              </a:rPr>
              <a:t>devices</a:t>
            </a:r>
            <a:endParaRPr kumimoji="1" lang="zh-TW" altLang="en-US" dirty="0">
              <a:latin typeface="Calibri" panose="020F0502020204030204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853263" y="2702882"/>
            <a:ext cx="992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dirty="0">
                <a:latin typeface="Calibri" panose="020F0502020204030204" pitchFamily="34" charset="0"/>
              </a:rPr>
              <a:t>Clean-like</a:t>
            </a:r>
          </a:p>
          <a:p>
            <a:pPr algn="ctr"/>
            <a:r>
              <a:rPr lang="en-US" altLang="zh-TW" sz="1600" dirty="0">
                <a:latin typeface="Calibri" panose="020F0502020204030204" pitchFamily="34" charset="0"/>
              </a:rPr>
              <a:t>speech</a:t>
            </a:r>
            <a:endParaRPr lang="zh-TW" altLang="en-US" sz="1600" dirty="0">
              <a:latin typeface="Calibri" panose="020F0502020204030204" pitchFamily="34" charset="0"/>
            </a:endParaRPr>
          </a:p>
        </p:txBody>
      </p:sp>
      <p:sp>
        <p:nvSpPr>
          <p:cNvPr id="22" name="內容版面配置區 2"/>
          <p:cNvSpPr txBox="1">
            <a:spLocks/>
          </p:cNvSpPr>
          <p:nvPr/>
        </p:nvSpPr>
        <p:spPr>
          <a:xfrm>
            <a:off x="1754148" y="1382089"/>
            <a:ext cx="8734466" cy="932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TW" sz="2000" dirty="0">
                <a:latin typeface="Times New Roman" panose="02020603050405020304" pitchFamily="18" charset="0"/>
                <a:ea typeface="Arial Unicode MS" pitchFamily="34" charset="-120"/>
                <a:cs typeface="Times New Roman" panose="02020603050405020304" pitchFamily="18" charset="0"/>
              </a:rPr>
              <a:t>The goal of speech enhancement (SE) is to reduce noise components, and thus enhance the SNR of noise-corrupted speech.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71848"/>
            <a:ext cx="2743200" cy="365125"/>
          </a:xfrm>
        </p:spPr>
        <p:txBody>
          <a:bodyPr/>
          <a:lstStyle/>
          <a:p>
            <a:r>
              <a:rPr lang="en-US" altLang="zh-TW"/>
              <a:t>1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4701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5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Improving </a:t>
            </a:r>
            <a:r>
              <a:rPr lang="en-US" altLang="zh-TW" sz="35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speech’s quality </a:t>
            </a:r>
            <a:r>
              <a:rPr lang="en-US" altLang="zh-TW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intelligibility</a:t>
            </a:r>
          </a:p>
          <a:p>
            <a:r>
              <a:rPr lang="en-US" altLang="zh-TW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Pre-processor for other speech processing application</a:t>
            </a:r>
            <a:endParaRPr lang="en-US" altLang="zh-TW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 speech recognition (ASR)</a:t>
            </a:r>
          </a:p>
          <a:p>
            <a:pPr lvl="1"/>
            <a:r>
              <a:rPr lang="en-US" altLang="zh-TW" sz="3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Speaker verification</a:t>
            </a:r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smtClean="0"/>
              <a:t>2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9049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4132" y="-81711"/>
            <a:ext cx="10515600" cy="1325563"/>
          </a:xfrm>
        </p:spPr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zh-TW" altLang="en-US"/>
          </a:p>
        </p:txBody>
      </p:sp>
      <p:pic>
        <p:nvPicPr>
          <p:cNvPr id="4" name="Picture 6" descr="Basilar membrane analysis of sound frequenc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243852"/>
            <a:ext cx="5715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http://www.ehealthmd.com/yms_images/ear1_3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13" y="1343864"/>
            <a:ext cx="3619501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內容版面配置區 2"/>
          <p:cNvSpPr txBox="1">
            <a:spLocks/>
          </p:cNvSpPr>
          <p:nvPr/>
        </p:nvSpPr>
        <p:spPr>
          <a:xfrm>
            <a:off x="1764455" y="4807677"/>
            <a:ext cx="8734466" cy="1516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TW" sz="2000" dirty="0">
                <a:ea typeface="Arial Unicode MS" pitchFamily="34" charset="-120"/>
                <a:cs typeface="Calibri" pitchFamily="34" charset="0"/>
              </a:rPr>
              <a:t>In spectrum domain                        STFT !</a:t>
            </a:r>
          </a:p>
          <a:p>
            <a:pPr algn="just"/>
            <a:r>
              <a:rPr lang="en-US" altLang="zh-TW" sz="2000" dirty="0">
                <a:ea typeface="Arial Unicode MS" pitchFamily="34" charset="-120"/>
                <a:cs typeface="Calibri" pitchFamily="34" charset="0"/>
              </a:rPr>
              <a:t>However, there are real, imaginary, magnitude and phase parts in a spectrum domain.                        Magnitude spectrogram !</a:t>
            </a:r>
            <a:endParaRPr lang="zh-TW" altLang="en-US" sz="2000" dirty="0">
              <a:cs typeface="Calibri" pitchFamily="34" charset="0"/>
            </a:endParaRPr>
          </a:p>
        </p:txBody>
      </p:sp>
      <p:sp>
        <p:nvSpPr>
          <p:cNvPr id="7" name="向右箭號 6"/>
          <p:cNvSpPr/>
          <p:nvPr/>
        </p:nvSpPr>
        <p:spPr>
          <a:xfrm>
            <a:off x="4300111" y="4870868"/>
            <a:ext cx="1119116" cy="240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>
            <a:off x="3090862" y="5566138"/>
            <a:ext cx="1119116" cy="240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smtClean="0"/>
              <a:t>3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7613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3201" y="-108745"/>
            <a:ext cx="10515600" cy="1325563"/>
          </a:xfrm>
        </p:spPr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Introduction-STFT</a:t>
            </a:r>
            <a:endParaRPr lang="zh-TW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809242" y="811213"/>
            <a:ext cx="8719566" cy="5422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mtClean="0"/>
              <a:t>Terminology Used in Framing</a:t>
            </a:r>
            <a:endParaRPr lang="en-US" altLang="zh-TW" b="1" smtClean="0"/>
          </a:p>
          <a:p>
            <a:pPr lvl="1"/>
            <a:r>
              <a:rPr lang="en-US" altLang="zh-TW" smtClean="0">
                <a:solidFill>
                  <a:srgbClr val="0033CC"/>
                </a:solidFill>
              </a:rPr>
              <a:t>Frame Duration (</a:t>
            </a:r>
            <a:r>
              <a:rPr lang="en-US" altLang="zh-TW" i="1" smtClean="0">
                <a:solidFill>
                  <a:srgbClr val="0033CC"/>
                </a:solidFill>
              </a:rPr>
              <a:t>N</a:t>
            </a:r>
            <a:r>
              <a:rPr lang="en-US" altLang="zh-TW" smtClean="0">
                <a:solidFill>
                  <a:srgbClr val="0033CC"/>
                </a:solidFill>
              </a:rPr>
              <a:t>)</a:t>
            </a:r>
            <a:r>
              <a:rPr lang="en-US" altLang="zh-TW" smtClean="0"/>
              <a:t>:</a:t>
            </a:r>
            <a:r>
              <a:rPr lang="en-US" altLang="zh-TW" b="1" smtClean="0"/>
              <a:t> </a:t>
            </a:r>
            <a:r>
              <a:rPr lang="en-US" altLang="zh-TW" smtClean="0"/>
              <a:t>the length of time over which a set of parameters is valid. Frame duration ranges between 10 ~ 25 ms</a:t>
            </a:r>
            <a:endParaRPr lang="en-US" altLang="zh-TW" sz="800" b="1" smtClean="0"/>
          </a:p>
          <a:p>
            <a:pPr lvl="1"/>
            <a:r>
              <a:rPr lang="en-US" altLang="zh-TW" smtClean="0">
                <a:solidFill>
                  <a:srgbClr val="0033CC"/>
                </a:solidFill>
              </a:rPr>
              <a:t>Frame Period (</a:t>
            </a:r>
            <a:r>
              <a:rPr lang="en-US" altLang="zh-TW" i="1" smtClean="0">
                <a:solidFill>
                  <a:srgbClr val="0033CC"/>
                </a:solidFill>
              </a:rPr>
              <a:t>L</a:t>
            </a:r>
            <a:r>
              <a:rPr lang="en-US" altLang="zh-TW" smtClean="0">
                <a:solidFill>
                  <a:srgbClr val="0033CC"/>
                </a:solidFill>
              </a:rPr>
              <a:t>)</a:t>
            </a:r>
            <a:r>
              <a:rPr lang="en-US" altLang="zh-TW" smtClean="0"/>
              <a:t>: the length of time between successive parameter calculations (Target Rate)</a:t>
            </a:r>
            <a:endParaRPr lang="en-US" altLang="zh-TW" sz="800" b="1" smtClean="0"/>
          </a:p>
          <a:p>
            <a:pPr lvl="1"/>
            <a:r>
              <a:rPr lang="en-US" altLang="zh-TW" smtClean="0"/>
              <a:t>Frame Rate: the number of frames computed per second</a:t>
            </a:r>
          </a:p>
          <a:p>
            <a:endParaRPr lang="en-US" altLang="zh-TW" dirty="0"/>
          </a:p>
        </p:txBody>
      </p:sp>
      <p:pic>
        <p:nvPicPr>
          <p:cNvPr id="6" name="Picture 10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7"/>
          <a:stretch>
            <a:fillRect/>
          </a:stretch>
        </p:blipFill>
        <p:spPr bwMode="auto">
          <a:xfrm>
            <a:off x="2387600" y="3824288"/>
            <a:ext cx="7373938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Line 11"/>
          <p:cNvSpPr>
            <a:spLocks noChangeShapeType="1"/>
          </p:cNvSpPr>
          <p:nvPr/>
        </p:nvSpPr>
        <p:spPr bwMode="auto">
          <a:xfrm>
            <a:off x="3640139" y="3509963"/>
            <a:ext cx="1392237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zh-TW" altLang="en-US"/>
          </a:p>
        </p:txBody>
      </p:sp>
      <p:sp>
        <p:nvSpPr>
          <p:cNvPr id="8" name="Text Box 12"/>
          <p:cNvSpPr txBox="1">
            <a:spLocks noChangeArrowheads="1"/>
          </p:cNvSpPr>
          <p:nvPr/>
        </p:nvSpPr>
        <p:spPr bwMode="auto">
          <a:xfrm>
            <a:off x="3541714" y="3125789"/>
            <a:ext cx="1663767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en-US" altLang="zh-TW" sz="1600">
                <a:solidFill>
                  <a:srgbClr val="0033CC"/>
                </a:solidFill>
              </a:rPr>
              <a:t>Frame Duration </a:t>
            </a:r>
            <a:r>
              <a:rPr lang="en-US" altLang="zh-TW" sz="1600" i="1">
                <a:solidFill>
                  <a:srgbClr val="0033CC"/>
                </a:solidFill>
              </a:rPr>
              <a:t>N</a:t>
            </a: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3660775" y="3475039"/>
            <a:ext cx="1075400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en-US" altLang="zh-TW" sz="1600">
                <a:solidFill>
                  <a:srgbClr val="0033CC"/>
                </a:solidFill>
              </a:rPr>
              <a:t>Frame Size</a:t>
            </a:r>
            <a:endParaRPr lang="en-US" altLang="zh-TW" sz="1600" i="1">
              <a:solidFill>
                <a:srgbClr val="0033CC"/>
              </a:solidFill>
            </a:endParaRPr>
          </a:p>
        </p:txBody>
      </p:sp>
      <p:sp>
        <p:nvSpPr>
          <p:cNvPr id="10" name="Freeform 14"/>
          <p:cNvSpPr>
            <a:spLocks/>
          </p:cNvSpPr>
          <p:nvPr/>
        </p:nvSpPr>
        <p:spPr bwMode="auto">
          <a:xfrm>
            <a:off x="3662363" y="4562475"/>
            <a:ext cx="1357312" cy="211138"/>
          </a:xfrm>
          <a:custGeom>
            <a:avLst/>
            <a:gdLst>
              <a:gd name="T0" fmla="*/ 0 w 907"/>
              <a:gd name="T1" fmla="*/ 0 h 136"/>
              <a:gd name="T2" fmla="*/ 0 w 907"/>
              <a:gd name="T3" fmla="*/ 136 h 136"/>
              <a:gd name="T4" fmla="*/ 907 w 907"/>
              <a:gd name="T5" fmla="*/ 136 h 136"/>
              <a:gd name="T6" fmla="*/ 907 w 907"/>
              <a:gd name="T7" fmla="*/ 0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07" h="136">
                <a:moveTo>
                  <a:pt x="0" y="0"/>
                </a:moveTo>
                <a:lnTo>
                  <a:pt x="0" y="136"/>
                </a:lnTo>
                <a:lnTo>
                  <a:pt x="907" y="136"/>
                </a:lnTo>
                <a:lnTo>
                  <a:pt x="907" y="0"/>
                </a:lnTo>
              </a:path>
            </a:pathLst>
          </a:custGeom>
          <a:noFill/>
          <a:ln w="25400" cap="flat" cmpd="sng">
            <a:solidFill>
              <a:srgbClr val="FF00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zh-TW" altLang="en-US"/>
          </a:p>
        </p:txBody>
      </p:sp>
      <p:sp>
        <p:nvSpPr>
          <p:cNvPr id="11" name="Freeform 15"/>
          <p:cNvSpPr>
            <a:spLocks/>
          </p:cNvSpPr>
          <p:nvPr/>
        </p:nvSpPr>
        <p:spPr bwMode="auto">
          <a:xfrm>
            <a:off x="4333876" y="4794250"/>
            <a:ext cx="1357313" cy="211138"/>
          </a:xfrm>
          <a:custGeom>
            <a:avLst/>
            <a:gdLst>
              <a:gd name="T0" fmla="*/ 0 w 907"/>
              <a:gd name="T1" fmla="*/ 0 h 136"/>
              <a:gd name="T2" fmla="*/ 0 w 907"/>
              <a:gd name="T3" fmla="*/ 136 h 136"/>
              <a:gd name="T4" fmla="*/ 907 w 907"/>
              <a:gd name="T5" fmla="*/ 136 h 136"/>
              <a:gd name="T6" fmla="*/ 907 w 907"/>
              <a:gd name="T7" fmla="*/ 0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07" h="136">
                <a:moveTo>
                  <a:pt x="0" y="0"/>
                </a:moveTo>
                <a:lnTo>
                  <a:pt x="0" y="136"/>
                </a:lnTo>
                <a:lnTo>
                  <a:pt x="907" y="136"/>
                </a:lnTo>
                <a:lnTo>
                  <a:pt x="907" y="0"/>
                </a:lnTo>
              </a:path>
            </a:pathLst>
          </a:custGeom>
          <a:noFill/>
          <a:ln w="25400" cap="flat" cmpd="sng">
            <a:solidFill>
              <a:srgbClr val="FF00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zh-TW" altLang="en-US"/>
          </a:p>
        </p:txBody>
      </p:sp>
      <p:sp>
        <p:nvSpPr>
          <p:cNvPr id="12" name="Line 16"/>
          <p:cNvSpPr>
            <a:spLocks noChangeShapeType="1"/>
          </p:cNvSpPr>
          <p:nvPr/>
        </p:nvSpPr>
        <p:spPr bwMode="auto">
          <a:xfrm flipV="1">
            <a:off x="3625850" y="4460876"/>
            <a:ext cx="774700" cy="317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zh-TW" altLang="en-US"/>
          </a:p>
        </p:txBody>
      </p:sp>
      <p:sp>
        <p:nvSpPr>
          <p:cNvPr id="13" name="Text Box 17"/>
          <p:cNvSpPr txBox="1">
            <a:spLocks noChangeArrowheads="1"/>
          </p:cNvSpPr>
          <p:nvPr/>
        </p:nvSpPr>
        <p:spPr bwMode="auto">
          <a:xfrm>
            <a:off x="3573463" y="4171951"/>
            <a:ext cx="253772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en-US" altLang="zh-TW" sz="1600">
                <a:solidFill>
                  <a:srgbClr val="0033CC"/>
                </a:solidFill>
              </a:rPr>
              <a:t>Frame Period (Target Rate) </a:t>
            </a:r>
            <a:r>
              <a:rPr lang="en-US" altLang="zh-TW" sz="1600" i="1">
                <a:solidFill>
                  <a:srgbClr val="0033CC"/>
                </a:solidFill>
              </a:rPr>
              <a:t>L</a:t>
            </a:r>
          </a:p>
        </p:txBody>
      </p:sp>
      <p:sp>
        <p:nvSpPr>
          <p:cNvPr id="14" name="Line 19"/>
          <p:cNvSpPr>
            <a:spLocks noChangeShapeType="1"/>
          </p:cNvSpPr>
          <p:nvPr/>
        </p:nvSpPr>
        <p:spPr bwMode="auto">
          <a:xfrm flipH="1">
            <a:off x="4103689" y="4797426"/>
            <a:ext cx="3175" cy="40957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zh-TW" altLang="en-US"/>
          </a:p>
        </p:txBody>
      </p:sp>
      <p:sp>
        <p:nvSpPr>
          <p:cNvPr id="15" name="Line 20"/>
          <p:cNvSpPr>
            <a:spLocks noChangeShapeType="1"/>
          </p:cNvSpPr>
          <p:nvPr/>
        </p:nvSpPr>
        <p:spPr bwMode="auto">
          <a:xfrm flipH="1">
            <a:off x="4994275" y="5008564"/>
            <a:ext cx="1588" cy="19367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zh-TW" altLang="en-US"/>
          </a:p>
        </p:txBody>
      </p:sp>
      <p:sp>
        <p:nvSpPr>
          <p:cNvPr id="16" name="Text Box 21"/>
          <p:cNvSpPr txBox="1">
            <a:spLocks noChangeArrowheads="1"/>
          </p:cNvSpPr>
          <p:nvPr/>
        </p:nvSpPr>
        <p:spPr bwMode="auto">
          <a:xfrm>
            <a:off x="3497264" y="5195889"/>
            <a:ext cx="88445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en-US" altLang="zh-TW" sz="1600">
                <a:solidFill>
                  <a:srgbClr val="0033CC"/>
                </a:solidFill>
              </a:rPr>
              <a:t>frame </a:t>
            </a:r>
            <a:r>
              <a:rPr lang="en-US" altLang="zh-TW" sz="1600" i="1">
                <a:solidFill>
                  <a:srgbClr val="0033CC"/>
                </a:solidFill>
              </a:rPr>
              <a:t>m</a:t>
            </a:r>
          </a:p>
        </p:txBody>
      </p:sp>
      <p:sp>
        <p:nvSpPr>
          <p:cNvPr id="17" name="Text Box 22"/>
          <p:cNvSpPr txBox="1">
            <a:spLocks noChangeArrowheads="1"/>
          </p:cNvSpPr>
          <p:nvPr/>
        </p:nvSpPr>
        <p:spPr bwMode="auto">
          <a:xfrm>
            <a:off x="4640263" y="5208589"/>
            <a:ext cx="21055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en-US" altLang="zh-TW" sz="1600">
                <a:solidFill>
                  <a:srgbClr val="0033CC"/>
                </a:solidFill>
              </a:rPr>
              <a:t>frame </a:t>
            </a:r>
            <a:r>
              <a:rPr lang="en-US" altLang="zh-TW" sz="1600" i="1">
                <a:solidFill>
                  <a:srgbClr val="0033CC"/>
                </a:solidFill>
              </a:rPr>
              <a:t>m</a:t>
            </a:r>
            <a:r>
              <a:rPr lang="en-US" altLang="zh-TW" sz="1600">
                <a:solidFill>
                  <a:srgbClr val="0033CC"/>
                </a:solidFill>
              </a:rPr>
              <a:t>+1</a:t>
            </a:r>
            <a:r>
              <a:rPr lang="en-US" altLang="zh-TW" sz="1600" i="1">
                <a:solidFill>
                  <a:srgbClr val="0033CC"/>
                </a:solidFill>
              </a:rPr>
              <a:t>        </a:t>
            </a:r>
            <a:r>
              <a:rPr lang="en-US" altLang="zh-TW" sz="1600">
                <a:solidFill>
                  <a:srgbClr val="0033CC"/>
                </a:solidFill>
              </a:rPr>
              <a:t>….. etc. </a:t>
            </a:r>
          </a:p>
        </p:txBody>
      </p:sp>
      <p:sp>
        <p:nvSpPr>
          <p:cNvPr id="18" name="Line 24"/>
          <p:cNvSpPr>
            <a:spLocks noChangeShapeType="1"/>
          </p:cNvSpPr>
          <p:nvPr/>
        </p:nvSpPr>
        <p:spPr bwMode="auto">
          <a:xfrm flipH="1">
            <a:off x="4084639" y="5468938"/>
            <a:ext cx="9525" cy="20955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zh-TW" altLang="en-US"/>
          </a:p>
        </p:txBody>
      </p:sp>
      <p:sp>
        <p:nvSpPr>
          <p:cNvPr id="19" name="Line 25"/>
          <p:cNvSpPr>
            <a:spLocks noChangeShapeType="1"/>
          </p:cNvSpPr>
          <p:nvPr/>
        </p:nvSpPr>
        <p:spPr bwMode="auto">
          <a:xfrm flipH="1">
            <a:off x="4986339" y="5494338"/>
            <a:ext cx="9525" cy="20955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zh-TW" altLang="en-US"/>
          </a:p>
        </p:txBody>
      </p:sp>
      <p:grpSp>
        <p:nvGrpSpPr>
          <p:cNvPr id="20" name="Group 38"/>
          <p:cNvGrpSpPr>
            <a:grpSpLocks/>
          </p:cNvGrpSpPr>
          <p:nvPr/>
        </p:nvGrpSpPr>
        <p:grpSpPr bwMode="auto">
          <a:xfrm>
            <a:off x="4008439" y="5718176"/>
            <a:ext cx="130175" cy="601663"/>
            <a:chOff x="1202" y="3657"/>
            <a:chExt cx="82" cy="379"/>
          </a:xfrm>
        </p:grpSpPr>
        <p:sp>
          <p:nvSpPr>
            <p:cNvPr id="21" name="Rectangle 26"/>
            <p:cNvSpPr>
              <a:spLocks noChangeArrowheads="1"/>
            </p:cNvSpPr>
            <p:nvPr/>
          </p:nvSpPr>
          <p:spPr bwMode="auto">
            <a:xfrm>
              <a:off x="1202" y="3657"/>
              <a:ext cx="82" cy="3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zh-TW" altLang="en-US"/>
            </a:p>
          </p:txBody>
        </p:sp>
        <p:sp>
          <p:nvSpPr>
            <p:cNvPr id="22" name="Rectangle 27"/>
            <p:cNvSpPr>
              <a:spLocks noChangeArrowheads="1"/>
            </p:cNvSpPr>
            <p:nvPr/>
          </p:nvSpPr>
          <p:spPr bwMode="auto">
            <a:xfrm>
              <a:off x="1203" y="3720"/>
              <a:ext cx="81" cy="6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zh-TW" altLang="en-US"/>
            </a:p>
          </p:txBody>
        </p:sp>
        <p:sp>
          <p:nvSpPr>
            <p:cNvPr id="23" name="Rectangle 28"/>
            <p:cNvSpPr>
              <a:spLocks noChangeArrowheads="1"/>
            </p:cNvSpPr>
            <p:nvPr/>
          </p:nvSpPr>
          <p:spPr bwMode="auto">
            <a:xfrm>
              <a:off x="1203" y="3844"/>
              <a:ext cx="81" cy="6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zh-TW" altLang="en-US"/>
            </a:p>
          </p:txBody>
        </p:sp>
        <p:sp>
          <p:nvSpPr>
            <p:cNvPr id="24" name="Rectangle 29"/>
            <p:cNvSpPr>
              <a:spLocks noChangeArrowheads="1"/>
            </p:cNvSpPr>
            <p:nvPr/>
          </p:nvSpPr>
          <p:spPr bwMode="auto">
            <a:xfrm>
              <a:off x="1203" y="3968"/>
              <a:ext cx="81" cy="6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zh-TW" altLang="en-US"/>
            </a:p>
          </p:txBody>
        </p:sp>
      </p:grpSp>
      <p:sp>
        <p:nvSpPr>
          <p:cNvPr id="25" name="Line 37"/>
          <p:cNvSpPr>
            <a:spLocks noChangeShapeType="1"/>
          </p:cNvSpPr>
          <p:nvPr/>
        </p:nvSpPr>
        <p:spPr bwMode="auto">
          <a:xfrm flipV="1">
            <a:off x="5360988" y="5970588"/>
            <a:ext cx="990600" cy="0"/>
          </a:xfrm>
          <a:prstGeom prst="line">
            <a:avLst/>
          </a:prstGeom>
          <a:noFill/>
          <a:ln w="25400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zh-TW" altLang="en-US"/>
          </a:p>
        </p:txBody>
      </p:sp>
      <p:grpSp>
        <p:nvGrpSpPr>
          <p:cNvPr id="26" name="Group 39"/>
          <p:cNvGrpSpPr>
            <a:grpSpLocks/>
          </p:cNvGrpSpPr>
          <p:nvPr/>
        </p:nvGrpSpPr>
        <p:grpSpPr bwMode="auto">
          <a:xfrm>
            <a:off x="4922839" y="5726113"/>
            <a:ext cx="130175" cy="601662"/>
            <a:chOff x="1202" y="3657"/>
            <a:chExt cx="82" cy="379"/>
          </a:xfrm>
        </p:grpSpPr>
        <p:sp>
          <p:nvSpPr>
            <p:cNvPr id="27" name="Rectangle 40"/>
            <p:cNvSpPr>
              <a:spLocks noChangeArrowheads="1"/>
            </p:cNvSpPr>
            <p:nvPr/>
          </p:nvSpPr>
          <p:spPr bwMode="auto">
            <a:xfrm>
              <a:off x="1202" y="3657"/>
              <a:ext cx="82" cy="3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zh-TW" altLang="en-US"/>
            </a:p>
          </p:txBody>
        </p:sp>
        <p:sp>
          <p:nvSpPr>
            <p:cNvPr id="28" name="Rectangle 41"/>
            <p:cNvSpPr>
              <a:spLocks noChangeArrowheads="1"/>
            </p:cNvSpPr>
            <p:nvPr/>
          </p:nvSpPr>
          <p:spPr bwMode="auto">
            <a:xfrm>
              <a:off x="1203" y="3720"/>
              <a:ext cx="81" cy="6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zh-TW" altLang="en-US"/>
            </a:p>
          </p:txBody>
        </p:sp>
        <p:sp>
          <p:nvSpPr>
            <p:cNvPr id="29" name="Rectangle 42"/>
            <p:cNvSpPr>
              <a:spLocks noChangeArrowheads="1"/>
            </p:cNvSpPr>
            <p:nvPr/>
          </p:nvSpPr>
          <p:spPr bwMode="auto">
            <a:xfrm>
              <a:off x="1203" y="3844"/>
              <a:ext cx="81" cy="6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zh-TW" altLang="en-US"/>
            </a:p>
          </p:txBody>
        </p:sp>
        <p:sp>
          <p:nvSpPr>
            <p:cNvPr id="30" name="Rectangle 43"/>
            <p:cNvSpPr>
              <a:spLocks noChangeArrowheads="1"/>
            </p:cNvSpPr>
            <p:nvPr/>
          </p:nvSpPr>
          <p:spPr bwMode="auto">
            <a:xfrm>
              <a:off x="1203" y="3968"/>
              <a:ext cx="81" cy="6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zh-TW" altLang="en-US"/>
            </a:p>
          </p:txBody>
        </p:sp>
      </p:grpSp>
      <p:sp>
        <p:nvSpPr>
          <p:cNvPr id="31" name="AutoShape 44"/>
          <p:cNvSpPr>
            <a:spLocks/>
          </p:cNvSpPr>
          <p:nvPr/>
        </p:nvSpPr>
        <p:spPr bwMode="auto">
          <a:xfrm rot="16200000">
            <a:off x="5341938" y="4384675"/>
            <a:ext cx="177800" cy="4095750"/>
          </a:xfrm>
          <a:prstGeom prst="leftBrace">
            <a:avLst>
              <a:gd name="adj1" fmla="val 191964"/>
              <a:gd name="adj2" fmla="val 50000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zh-TW" altLang="en-US"/>
          </a:p>
        </p:txBody>
      </p:sp>
      <p:sp>
        <p:nvSpPr>
          <p:cNvPr id="32" name="Text Box 45"/>
          <p:cNvSpPr txBox="1">
            <a:spLocks noChangeArrowheads="1"/>
          </p:cNvSpPr>
          <p:nvPr/>
        </p:nvSpPr>
        <p:spPr bwMode="auto">
          <a:xfrm>
            <a:off x="5461001" y="6405564"/>
            <a:ext cx="2330679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en-US" altLang="zh-TW" sz="1600">
                <a:solidFill>
                  <a:srgbClr val="0033CC"/>
                </a:solidFill>
              </a:rPr>
              <a:t>Speech Vectors or Frames</a:t>
            </a:r>
            <a:endParaRPr lang="en-US" altLang="zh-TW" sz="1600" i="1">
              <a:solidFill>
                <a:srgbClr val="0033CC"/>
              </a:solidFill>
            </a:endParaRPr>
          </a:p>
        </p:txBody>
      </p:sp>
      <p:sp>
        <p:nvSpPr>
          <p:cNvPr id="33" name="AutoShape 46"/>
          <p:cNvSpPr>
            <a:spLocks/>
          </p:cNvSpPr>
          <p:nvPr/>
        </p:nvSpPr>
        <p:spPr bwMode="auto">
          <a:xfrm>
            <a:off x="3792539" y="5718175"/>
            <a:ext cx="77787" cy="552450"/>
          </a:xfrm>
          <a:prstGeom prst="leftBrace">
            <a:avLst>
              <a:gd name="adj1" fmla="val 59184"/>
              <a:gd name="adj2" fmla="val 50000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zh-TW" altLang="en-US"/>
          </a:p>
        </p:txBody>
      </p:sp>
      <p:sp>
        <p:nvSpPr>
          <p:cNvPr id="34" name="Text Box 47"/>
          <p:cNvSpPr txBox="1">
            <a:spLocks noChangeArrowheads="1"/>
          </p:cNvSpPr>
          <p:nvPr/>
        </p:nvSpPr>
        <p:spPr bwMode="auto">
          <a:xfrm>
            <a:off x="2772282" y="5573713"/>
            <a:ext cx="1053087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algn="ctr"/>
            <a:r>
              <a:rPr lang="en-US" altLang="zh-TW" sz="1600">
                <a:solidFill>
                  <a:srgbClr val="0033CC"/>
                </a:solidFill>
              </a:rPr>
              <a:t>Parameter</a:t>
            </a:r>
          </a:p>
          <a:p>
            <a:pPr algn="ctr"/>
            <a:r>
              <a:rPr lang="en-US" altLang="zh-TW" sz="1600">
                <a:solidFill>
                  <a:srgbClr val="0033CC"/>
                </a:solidFill>
              </a:rPr>
              <a:t>Vector</a:t>
            </a:r>
          </a:p>
          <a:p>
            <a:pPr algn="ctr"/>
            <a:r>
              <a:rPr lang="en-US" altLang="zh-TW" sz="1600">
                <a:solidFill>
                  <a:srgbClr val="0033CC"/>
                </a:solidFill>
              </a:rPr>
              <a:t>Size</a:t>
            </a:r>
            <a:endParaRPr lang="en-US" altLang="zh-TW" sz="1600" i="1">
              <a:solidFill>
                <a:srgbClr val="0033CC"/>
              </a:solidFill>
            </a:endParaRPr>
          </a:p>
        </p:txBody>
      </p:sp>
      <p:sp>
        <p:nvSpPr>
          <p:cNvPr id="35" name="Rectangle 48"/>
          <p:cNvSpPr>
            <a:spLocks noChangeArrowheads="1"/>
          </p:cNvSpPr>
          <p:nvPr/>
        </p:nvSpPr>
        <p:spPr bwMode="auto">
          <a:xfrm>
            <a:off x="2135189" y="3106739"/>
            <a:ext cx="8067675" cy="3671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zh-TW" altLang="en-US"/>
          </a:p>
        </p:txBody>
      </p:sp>
      <p:sp>
        <p:nvSpPr>
          <p:cNvPr id="3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/>
              <a:t>4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1033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56668" y="70222"/>
            <a:ext cx="10515600" cy="1325563"/>
          </a:xfrm>
        </p:spPr>
        <p:txBody>
          <a:bodyPr/>
          <a:lstStyle/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Introduction-STFT</a:t>
            </a: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059174" y="5846061"/>
            <a:ext cx="2743200" cy="365125"/>
          </a:xfrm>
        </p:spPr>
        <p:txBody>
          <a:bodyPr/>
          <a:lstStyle/>
          <a:p>
            <a:r>
              <a:rPr lang="en-US" altLang="zh-TW" smtClean="0"/>
              <a:t>5</a:t>
            </a:r>
            <a:endParaRPr lang="en-US" altLang="zh-TW"/>
          </a:p>
        </p:txBody>
      </p:sp>
      <p:sp>
        <p:nvSpPr>
          <p:cNvPr id="5" name="Rectangle 17"/>
          <p:cNvSpPr>
            <a:spLocks noChangeArrowheads="1"/>
          </p:cNvSpPr>
          <p:nvPr/>
        </p:nvSpPr>
        <p:spPr bwMode="auto">
          <a:xfrm>
            <a:off x="3429996" y="2382868"/>
            <a:ext cx="1584325" cy="8032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/>
            <a:r>
              <a:rPr lang="en-US" altLang="zh-TW" sz="1600"/>
              <a:t>Framing </a:t>
            </a:r>
          </a:p>
          <a:p>
            <a:pPr algn="ctr"/>
            <a:r>
              <a:rPr lang="en-US" altLang="zh-TW" sz="1600"/>
              <a:t>and</a:t>
            </a:r>
          </a:p>
          <a:p>
            <a:pPr algn="ctr"/>
            <a:r>
              <a:rPr lang="en-US" altLang="zh-TW" sz="1600"/>
              <a:t>Windowing</a:t>
            </a:r>
          </a:p>
        </p:txBody>
      </p:sp>
      <p:sp>
        <p:nvSpPr>
          <p:cNvPr id="6" name="Rectangle 19"/>
          <p:cNvSpPr>
            <a:spLocks noChangeArrowheads="1"/>
          </p:cNvSpPr>
          <p:nvPr/>
        </p:nvSpPr>
        <p:spPr bwMode="auto">
          <a:xfrm>
            <a:off x="3262990" y="4235523"/>
            <a:ext cx="1918334" cy="8032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algn="ctr"/>
            <a:r>
              <a:rPr lang="en-US" altLang="zh-TW" sz="1600" dirty="0"/>
              <a:t>Discrete Fourier </a:t>
            </a:r>
          </a:p>
          <a:p>
            <a:pPr algn="ctr"/>
            <a:r>
              <a:rPr lang="en-US" altLang="zh-TW" sz="1600" dirty="0"/>
              <a:t>transform</a:t>
            </a:r>
          </a:p>
        </p:txBody>
      </p:sp>
      <p:sp>
        <p:nvSpPr>
          <p:cNvPr id="7" name="Text Box 23"/>
          <p:cNvSpPr txBox="1">
            <a:spLocks noChangeArrowheads="1"/>
          </p:cNvSpPr>
          <p:nvPr/>
        </p:nvSpPr>
        <p:spPr bwMode="auto">
          <a:xfrm>
            <a:off x="1645678" y="2460249"/>
            <a:ext cx="1552193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TW" dirty="0">
                <a:solidFill>
                  <a:srgbClr val="0000CC"/>
                </a:solidFill>
              </a:rPr>
              <a:t>Spectral </a:t>
            </a:r>
          </a:p>
          <a:p>
            <a:pPr algn="ctr"/>
            <a:r>
              <a:rPr lang="en-US" altLang="zh-TW" dirty="0">
                <a:solidFill>
                  <a:srgbClr val="0000CC"/>
                </a:solidFill>
              </a:rPr>
              <a:t>Shaping </a:t>
            </a:r>
          </a:p>
        </p:txBody>
      </p:sp>
      <p:sp>
        <p:nvSpPr>
          <p:cNvPr id="8" name="Text Box 25"/>
          <p:cNvSpPr txBox="1">
            <a:spLocks noChangeArrowheads="1"/>
          </p:cNvSpPr>
          <p:nvPr/>
        </p:nvSpPr>
        <p:spPr bwMode="auto">
          <a:xfrm>
            <a:off x="1414855" y="4167577"/>
            <a:ext cx="2325688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/>
            <a:r>
              <a:rPr lang="en-US" altLang="zh-TW" dirty="0">
                <a:solidFill>
                  <a:srgbClr val="0000CC"/>
                </a:solidFill>
              </a:rPr>
              <a:t>Spectral </a:t>
            </a:r>
          </a:p>
          <a:p>
            <a:pPr algn="ctr"/>
            <a:r>
              <a:rPr lang="en-US" altLang="zh-TW" dirty="0">
                <a:solidFill>
                  <a:srgbClr val="0000CC"/>
                </a:solidFill>
              </a:rPr>
              <a:t>Analysis</a:t>
            </a:r>
          </a:p>
        </p:txBody>
      </p:sp>
      <p:sp>
        <p:nvSpPr>
          <p:cNvPr id="9" name="Text Box 27"/>
          <p:cNvSpPr txBox="1">
            <a:spLocks noChangeArrowheads="1"/>
          </p:cNvSpPr>
          <p:nvPr/>
        </p:nvSpPr>
        <p:spPr bwMode="auto">
          <a:xfrm>
            <a:off x="3801861" y="1315146"/>
            <a:ext cx="840592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algn="ctr"/>
            <a:r>
              <a:rPr lang="en-US" altLang="zh-TW" i="1" dirty="0">
                <a:solidFill>
                  <a:srgbClr val="000000"/>
                </a:solidFill>
              </a:rPr>
              <a:t>Speech</a:t>
            </a:r>
          </a:p>
          <a:p>
            <a:pPr algn="ctr"/>
            <a:r>
              <a:rPr lang="en-US" altLang="zh-TW" i="1" dirty="0">
                <a:solidFill>
                  <a:srgbClr val="000000"/>
                </a:solidFill>
              </a:rPr>
              <a:t>Signal</a:t>
            </a:r>
          </a:p>
        </p:txBody>
      </p:sp>
      <p:sp>
        <p:nvSpPr>
          <p:cNvPr id="10" name="Freeform 33"/>
          <p:cNvSpPr>
            <a:spLocks/>
          </p:cNvSpPr>
          <p:nvPr/>
        </p:nvSpPr>
        <p:spPr bwMode="auto">
          <a:xfrm>
            <a:off x="4734880" y="1299501"/>
            <a:ext cx="820737" cy="633412"/>
          </a:xfrm>
          <a:custGeom>
            <a:avLst/>
            <a:gdLst>
              <a:gd name="T0" fmla="*/ 35 w 442"/>
              <a:gd name="T1" fmla="*/ 157 h 261"/>
              <a:gd name="T2" fmla="*/ 48 w 442"/>
              <a:gd name="T3" fmla="*/ 136 h 261"/>
              <a:gd name="T4" fmla="*/ 54 w 442"/>
              <a:gd name="T5" fmla="*/ 198 h 261"/>
              <a:gd name="T6" fmla="*/ 66 w 442"/>
              <a:gd name="T7" fmla="*/ 136 h 261"/>
              <a:gd name="T8" fmla="*/ 72 w 442"/>
              <a:gd name="T9" fmla="*/ 157 h 261"/>
              <a:gd name="T10" fmla="*/ 72 w 442"/>
              <a:gd name="T11" fmla="*/ 218 h 261"/>
              <a:gd name="T12" fmla="*/ 72 w 442"/>
              <a:gd name="T13" fmla="*/ 198 h 261"/>
              <a:gd name="T14" fmla="*/ 84 w 442"/>
              <a:gd name="T15" fmla="*/ 136 h 261"/>
              <a:gd name="T16" fmla="*/ 84 w 442"/>
              <a:gd name="T17" fmla="*/ 75 h 261"/>
              <a:gd name="T18" fmla="*/ 90 w 442"/>
              <a:gd name="T19" fmla="*/ 95 h 261"/>
              <a:gd name="T20" fmla="*/ 90 w 442"/>
              <a:gd name="T21" fmla="*/ 157 h 261"/>
              <a:gd name="T22" fmla="*/ 90 w 442"/>
              <a:gd name="T23" fmla="*/ 218 h 261"/>
              <a:gd name="T24" fmla="*/ 90 w 442"/>
              <a:gd name="T25" fmla="*/ 232 h 261"/>
              <a:gd name="T26" fmla="*/ 96 w 442"/>
              <a:gd name="T27" fmla="*/ 171 h 261"/>
              <a:gd name="T28" fmla="*/ 102 w 442"/>
              <a:gd name="T29" fmla="*/ 109 h 261"/>
              <a:gd name="T30" fmla="*/ 114 w 442"/>
              <a:gd name="T31" fmla="*/ 47 h 261"/>
              <a:gd name="T32" fmla="*/ 114 w 442"/>
              <a:gd name="T33" fmla="*/ 68 h 261"/>
              <a:gd name="T34" fmla="*/ 120 w 442"/>
              <a:gd name="T35" fmla="*/ 130 h 261"/>
              <a:gd name="T36" fmla="*/ 120 w 442"/>
              <a:gd name="T37" fmla="*/ 198 h 261"/>
              <a:gd name="T38" fmla="*/ 120 w 442"/>
              <a:gd name="T39" fmla="*/ 260 h 261"/>
              <a:gd name="T40" fmla="*/ 127 w 442"/>
              <a:gd name="T41" fmla="*/ 184 h 261"/>
              <a:gd name="T42" fmla="*/ 132 w 442"/>
              <a:gd name="T43" fmla="*/ 123 h 261"/>
              <a:gd name="T44" fmla="*/ 138 w 442"/>
              <a:gd name="T45" fmla="*/ 61 h 261"/>
              <a:gd name="T46" fmla="*/ 145 w 442"/>
              <a:gd name="T47" fmla="*/ 0 h 261"/>
              <a:gd name="T48" fmla="*/ 145 w 442"/>
              <a:gd name="T49" fmla="*/ 61 h 261"/>
              <a:gd name="T50" fmla="*/ 145 w 442"/>
              <a:gd name="T51" fmla="*/ 123 h 261"/>
              <a:gd name="T52" fmla="*/ 150 w 442"/>
              <a:gd name="T53" fmla="*/ 184 h 261"/>
              <a:gd name="T54" fmla="*/ 156 w 442"/>
              <a:gd name="T55" fmla="*/ 164 h 261"/>
              <a:gd name="T56" fmla="*/ 181 w 442"/>
              <a:gd name="T57" fmla="*/ 143 h 261"/>
              <a:gd name="T58" fmla="*/ 217 w 442"/>
              <a:gd name="T59" fmla="*/ 109 h 261"/>
              <a:gd name="T60" fmla="*/ 229 w 442"/>
              <a:gd name="T61" fmla="*/ 88 h 261"/>
              <a:gd name="T62" fmla="*/ 229 w 442"/>
              <a:gd name="T63" fmla="*/ 150 h 261"/>
              <a:gd name="T64" fmla="*/ 229 w 442"/>
              <a:gd name="T65" fmla="*/ 212 h 261"/>
              <a:gd name="T66" fmla="*/ 235 w 442"/>
              <a:gd name="T67" fmla="*/ 136 h 261"/>
              <a:gd name="T68" fmla="*/ 241 w 442"/>
              <a:gd name="T69" fmla="*/ 75 h 261"/>
              <a:gd name="T70" fmla="*/ 247 w 442"/>
              <a:gd name="T71" fmla="*/ 54 h 261"/>
              <a:gd name="T72" fmla="*/ 247 w 442"/>
              <a:gd name="T73" fmla="*/ 130 h 261"/>
              <a:gd name="T74" fmla="*/ 247 w 442"/>
              <a:gd name="T75" fmla="*/ 191 h 261"/>
              <a:gd name="T76" fmla="*/ 253 w 442"/>
              <a:gd name="T77" fmla="*/ 212 h 261"/>
              <a:gd name="T78" fmla="*/ 259 w 442"/>
              <a:gd name="T79" fmla="*/ 130 h 261"/>
              <a:gd name="T80" fmla="*/ 259 w 442"/>
              <a:gd name="T81" fmla="*/ 68 h 261"/>
              <a:gd name="T82" fmla="*/ 266 w 442"/>
              <a:gd name="T83" fmla="*/ 54 h 261"/>
              <a:gd name="T84" fmla="*/ 271 w 442"/>
              <a:gd name="T85" fmla="*/ 116 h 261"/>
              <a:gd name="T86" fmla="*/ 277 w 442"/>
              <a:gd name="T87" fmla="*/ 177 h 261"/>
              <a:gd name="T88" fmla="*/ 277 w 442"/>
              <a:gd name="T89" fmla="*/ 239 h 261"/>
              <a:gd name="T90" fmla="*/ 290 w 442"/>
              <a:gd name="T91" fmla="*/ 157 h 261"/>
              <a:gd name="T92" fmla="*/ 290 w 442"/>
              <a:gd name="T93" fmla="*/ 82 h 261"/>
              <a:gd name="T94" fmla="*/ 295 w 442"/>
              <a:gd name="T95" fmla="*/ 6 h 261"/>
              <a:gd name="T96" fmla="*/ 295 w 442"/>
              <a:gd name="T97" fmla="*/ 75 h 261"/>
              <a:gd name="T98" fmla="*/ 302 w 442"/>
              <a:gd name="T99" fmla="*/ 136 h 261"/>
              <a:gd name="T100" fmla="*/ 350 w 442"/>
              <a:gd name="T101" fmla="*/ 150 h 261"/>
              <a:gd name="T102" fmla="*/ 405 w 442"/>
              <a:gd name="T103" fmla="*/ 150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42" h="261">
                <a:moveTo>
                  <a:pt x="0" y="164"/>
                </a:moveTo>
                <a:lnTo>
                  <a:pt x="17" y="157"/>
                </a:lnTo>
                <a:lnTo>
                  <a:pt x="35" y="157"/>
                </a:lnTo>
                <a:lnTo>
                  <a:pt x="42" y="136"/>
                </a:lnTo>
                <a:lnTo>
                  <a:pt x="42" y="116"/>
                </a:lnTo>
                <a:lnTo>
                  <a:pt x="48" y="136"/>
                </a:lnTo>
                <a:lnTo>
                  <a:pt x="48" y="157"/>
                </a:lnTo>
                <a:lnTo>
                  <a:pt x="48" y="177"/>
                </a:lnTo>
                <a:lnTo>
                  <a:pt x="54" y="198"/>
                </a:lnTo>
                <a:lnTo>
                  <a:pt x="60" y="177"/>
                </a:lnTo>
                <a:lnTo>
                  <a:pt x="60" y="157"/>
                </a:lnTo>
                <a:lnTo>
                  <a:pt x="66" y="136"/>
                </a:lnTo>
                <a:lnTo>
                  <a:pt x="66" y="116"/>
                </a:lnTo>
                <a:lnTo>
                  <a:pt x="72" y="136"/>
                </a:lnTo>
                <a:lnTo>
                  <a:pt x="72" y="157"/>
                </a:lnTo>
                <a:lnTo>
                  <a:pt x="72" y="177"/>
                </a:lnTo>
                <a:lnTo>
                  <a:pt x="72" y="198"/>
                </a:lnTo>
                <a:lnTo>
                  <a:pt x="72" y="218"/>
                </a:lnTo>
                <a:lnTo>
                  <a:pt x="72" y="239"/>
                </a:lnTo>
                <a:lnTo>
                  <a:pt x="72" y="218"/>
                </a:lnTo>
                <a:lnTo>
                  <a:pt x="72" y="198"/>
                </a:lnTo>
                <a:lnTo>
                  <a:pt x="72" y="177"/>
                </a:lnTo>
                <a:lnTo>
                  <a:pt x="78" y="157"/>
                </a:lnTo>
                <a:lnTo>
                  <a:pt x="84" y="136"/>
                </a:lnTo>
                <a:lnTo>
                  <a:pt x="84" y="116"/>
                </a:lnTo>
                <a:lnTo>
                  <a:pt x="84" y="95"/>
                </a:lnTo>
                <a:lnTo>
                  <a:pt x="84" y="75"/>
                </a:lnTo>
                <a:lnTo>
                  <a:pt x="90" y="54"/>
                </a:lnTo>
                <a:lnTo>
                  <a:pt x="90" y="75"/>
                </a:lnTo>
                <a:lnTo>
                  <a:pt x="90" y="95"/>
                </a:lnTo>
                <a:lnTo>
                  <a:pt x="90" y="116"/>
                </a:lnTo>
                <a:lnTo>
                  <a:pt x="90" y="136"/>
                </a:lnTo>
                <a:lnTo>
                  <a:pt x="90" y="157"/>
                </a:lnTo>
                <a:lnTo>
                  <a:pt x="90" y="177"/>
                </a:lnTo>
                <a:lnTo>
                  <a:pt x="90" y="198"/>
                </a:lnTo>
                <a:lnTo>
                  <a:pt x="90" y="218"/>
                </a:lnTo>
                <a:lnTo>
                  <a:pt x="90" y="239"/>
                </a:lnTo>
                <a:lnTo>
                  <a:pt x="90" y="260"/>
                </a:lnTo>
                <a:lnTo>
                  <a:pt x="90" y="232"/>
                </a:lnTo>
                <a:lnTo>
                  <a:pt x="96" y="212"/>
                </a:lnTo>
                <a:lnTo>
                  <a:pt x="96" y="191"/>
                </a:lnTo>
                <a:lnTo>
                  <a:pt x="96" y="171"/>
                </a:lnTo>
                <a:lnTo>
                  <a:pt x="96" y="150"/>
                </a:lnTo>
                <a:lnTo>
                  <a:pt x="102" y="130"/>
                </a:lnTo>
                <a:lnTo>
                  <a:pt x="102" y="109"/>
                </a:lnTo>
                <a:lnTo>
                  <a:pt x="108" y="88"/>
                </a:lnTo>
                <a:lnTo>
                  <a:pt x="108" y="68"/>
                </a:lnTo>
                <a:lnTo>
                  <a:pt x="114" y="47"/>
                </a:lnTo>
                <a:lnTo>
                  <a:pt x="114" y="27"/>
                </a:lnTo>
                <a:lnTo>
                  <a:pt x="114" y="47"/>
                </a:lnTo>
                <a:lnTo>
                  <a:pt x="114" y="68"/>
                </a:lnTo>
                <a:lnTo>
                  <a:pt x="114" y="88"/>
                </a:lnTo>
                <a:lnTo>
                  <a:pt x="114" y="109"/>
                </a:lnTo>
                <a:lnTo>
                  <a:pt x="120" y="130"/>
                </a:lnTo>
                <a:lnTo>
                  <a:pt x="120" y="157"/>
                </a:lnTo>
                <a:lnTo>
                  <a:pt x="120" y="177"/>
                </a:lnTo>
                <a:lnTo>
                  <a:pt x="120" y="198"/>
                </a:lnTo>
                <a:lnTo>
                  <a:pt x="120" y="218"/>
                </a:lnTo>
                <a:lnTo>
                  <a:pt x="120" y="239"/>
                </a:lnTo>
                <a:lnTo>
                  <a:pt x="120" y="260"/>
                </a:lnTo>
                <a:lnTo>
                  <a:pt x="127" y="232"/>
                </a:lnTo>
                <a:lnTo>
                  <a:pt x="127" y="205"/>
                </a:lnTo>
                <a:lnTo>
                  <a:pt x="127" y="184"/>
                </a:lnTo>
                <a:lnTo>
                  <a:pt x="127" y="164"/>
                </a:lnTo>
                <a:lnTo>
                  <a:pt x="132" y="143"/>
                </a:lnTo>
                <a:lnTo>
                  <a:pt x="132" y="123"/>
                </a:lnTo>
                <a:lnTo>
                  <a:pt x="132" y="102"/>
                </a:lnTo>
                <a:lnTo>
                  <a:pt x="132" y="82"/>
                </a:lnTo>
                <a:lnTo>
                  <a:pt x="138" y="61"/>
                </a:lnTo>
                <a:lnTo>
                  <a:pt x="138" y="41"/>
                </a:lnTo>
                <a:lnTo>
                  <a:pt x="145" y="20"/>
                </a:lnTo>
                <a:lnTo>
                  <a:pt x="145" y="0"/>
                </a:lnTo>
                <a:lnTo>
                  <a:pt x="145" y="20"/>
                </a:lnTo>
                <a:lnTo>
                  <a:pt x="145" y="41"/>
                </a:lnTo>
                <a:lnTo>
                  <a:pt x="145" y="61"/>
                </a:lnTo>
                <a:lnTo>
                  <a:pt x="145" y="82"/>
                </a:lnTo>
                <a:lnTo>
                  <a:pt x="145" y="102"/>
                </a:lnTo>
                <a:lnTo>
                  <a:pt x="145" y="123"/>
                </a:lnTo>
                <a:lnTo>
                  <a:pt x="150" y="143"/>
                </a:lnTo>
                <a:lnTo>
                  <a:pt x="150" y="164"/>
                </a:lnTo>
                <a:lnTo>
                  <a:pt x="150" y="184"/>
                </a:lnTo>
                <a:lnTo>
                  <a:pt x="150" y="205"/>
                </a:lnTo>
                <a:lnTo>
                  <a:pt x="156" y="184"/>
                </a:lnTo>
                <a:lnTo>
                  <a:pt x="156" y="164"/>
                </a:lnTo>
                <a:lnTo>
                  <a:pt x="163" y="143"/>
                </a:lnTo>
                <a:lnTo>
                  <a:pt x="169" y="164"/>
                </a:lnTo>
                <a:lnTo>
                  <a:pt x="181" y="143"/>
                </a:lnTo>
                <a:lnTo>
                  <a:pt x="199" y="150"/>
                </a:lnTo>
                <a:lnTo>
                  <a:pt x="211" y="130"/>
                </a:lnTo>
                <a:lnTo>
                  <a:pt x="217" y="109"/>
                </a:lnTo>
                <a:lnTo>
                  <a:pt x="217" y="88"/>
                </a:lnTo>
                <a:lnTo>
                  <a:pt x="223" y="68"/>
                </a:lnTo>
                <a:lnTo>
                  <a:pt x="229" y="88"/>
                </a:lnTo>
                <a:lnTo>
                  <a:pt x="229" y="109"/>
                </a:lnTo>
                <a:lnTo>
                  <a:pt x="229" y="130"/>
                </a:lnTo>
                <a:lnTo>
                  <a:pt x="229" y="150"/>
                </a:lnTo>
                <a:lnTo>
                  <a:pt x="229" y="171"/>
                </a:lnTo>
                <a:lnTo>
                  <a:pt x="229" y="191"/>
                </a:lnTo>
                <a:lnTo>
                  <a:pt x="229" y="212"/>
                </a:lnTo>
                <a:lnTo>
                  <a:pt x="229" y="177"/>
                </a:lnTo>
                <a:lnTo>
                  <a:pt x="235" y="157"/>
                </a:lnTo>
                <a:lnTo>
                  <a:pt x="235" y="136"/>
                </a:lnTo>
                <a:lnTo>
                  <a:pt x="235" y="116"/>
                </a:lnTo>
                <a:lnTo>
                  <a:pt x="235" y="95"/>
                </a:lnTo>
                <a:lnTo>
                  <a:pt x="241" y="75"/>
                </a:lnTo>
                <a:lnTo>
                  <a:pt x="241" y="54"/>
                </a:lnTo>
                <a:lnTo>
                  <a:pt x="241" y="34"/>
                </a:lnTo>
                <a:lnTo>
                  <a:pt x="247" y="54"/>
                </a:lnTo>
                <a:lnTo>
                  <a:pt x="247" y="75"/>
                </a:lnTo>
                <a:lnTo>
                  <a:pt x="247" y="102"/>
                </a:lnTo>
                <a:lnTo>
                  <a:pt x="247" y="130"/>
                </a:lnTo>
                <a:lnTo>
                  <a:pt x="247" y="150"/>
                </a:lnTo>
                <a:lnTo>
                  <a:pt x="247" y="171"/>
                </a:lnTo>
                <a:lnTo>
                  <a:pt x="247" y="191"/>
                </a:lnTo>
                <a:lnTo>
                  <a:pt x="247" y="212"/>
                </a:lnTo>
                <a:lnTo>
                  <a:pt x="247" y="232"/>
                </a:lnTo>
                <a:lnTo>
                  <a:pt x="253" y="212"/>
                </a:lnTo>
                <a:lnTo>
                  <a:pt x="253" y="184"/>
                </a:lnTo>
                <a:lnTo>
                  <a:pt x="259" y="150"/>
                </a:lnTo>
                <a:lnTo>
                  <a:pt x="259" y="130"/>
                </a:lnTo>
                <a:lnTo>
                  <a:pt x="259" y="109"/>
                </a:lnTo>
                <a:lnTo>
                  <a:pt x="259" y="88"/>
                </a:lnTo>
                <a:lnTo>
                  <a:pt x="259" y="68"/>
                </a:lnTo>
                <a:lnTo>
                  <a:pt x="259" y="47"/>
                </a:lnTo>
                <a:lnTo>
                  <a:pt x="259" y="27"/>
                </a:lnTo>
                <a:lnTo>
                  <a:pt x="266" y="54"/>
                </a:lnTo>
                <a:lnTo>
                  <a:pt x="271" y="75"/>
                </a:lnTo>
                <a:lnTo>
                  <a:pt x="271" y="95"/>
                </a:lnTo>
                <a:lnTo>
                  <a:pt x="271" y="116"/>
                </a:lnTo>
                <a:lnTo>
                  <a:pt x="277" y="136"/>
                </a:lnTo>
                <a:lnTo>
                  <a:pt x="277" y="157"/>
                </a:lnTo>
                <a:lnTo>
                  <a:pt x="277" y="177"/>
                </a:lnTo>
                <a:lnTo>
                  <a:pt x="277" y="198"/>
                </a:lnTo>
                <a:lnTo>
                  <a:pt x="277" y="218"/>
                </a:lnTo>
                <a:lnTo>
                  <a:pt x="277" y="239"/>
                </a:lnTo>
                <a:lnTo>
                  <a:pt x="284" y="205"/>
                </a:lnTo>
                <a:lnTo>
                  <a:pt x="284" y="177"/>
                </a:lnTo>
                <a:lnTo>
                  <a:pt x="290" y="157"/>
                </a:lnTo>
                <a:lnTo>
                  <a:pt x="290" y="130"/>
                </a:lnTo>
                <a:lnTo>
                  <a:pt x="290" y="109"/>
                </a:lnTo>
                <a:lnTo>
                  <a:pt x="290" y="82"/>
                </a:lnTo>
                <a:lnTo>
                  <a:pt x="290" y="54"/>
                </a:lnTo>
                <a:lnTo>
                  <a:pt x="295" y="27"/>
                </a:lnTo>
                <a:lnTo>
                  <a:pt x="295" y="6"/>
                </a:lnTo>
                <a:lnTo>
                  <a:pt x="295" y="27"/>
                </a:lnTo>
                <a:lnTo>
                  <a:pt x="295" y="54"/>
                </a:lnTo>
                <a:lnTo>
                  <a:pt x="295" y="75"/>
                </a:lnTo>
                <a:lnTo>
                  <a:pt x="295" y="95"/>
                </a:lnTo>
                <a:lnTo>
                  <a:pt x="295" y="116"/>
                </a:lnTo>
                <a:lnTo>
                  <a:pt x="302" y="136"/>
                </a:lnTo>
                <a:lnTo>
                  <a:pt x="320" y="130"/>
                </a:lnTo>
                <a:lnTo>
                  <a:pt x="332" y="150"/>
                </a:lnTo>
                <a:lnTo>
                  <a:pt x="350" y="150"/>
                </a:lnTo>
                <a:lnTo>
                  <a:pt x="368" y="150"/>
                </a:lnTo>
                <a:lnTo>
                  <a:pt x="386" y="150"/>
                </a:lnTo>
                <a:lnTo>
                  <a:pt x="405" y="150"/>
                </a:lnTo>
                <a:lnTo>
                  <a:pt x="423" y="150"/>
                </a:lnTo>
                <a:lnTo>
                  <a:pt x="441" y="150"/>
                </a:lnTo>
              </a:path>
            </a:pathLst>
          </a:custGeom>
          <a:noFill/>
          <a:ln w="12700" cap="rnd" cmpd="sng">
            <a:solidFill>
              <a:srgbClr val="FC0128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11" name="圖片 10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4576" y="2056906"/>
            <a:ext cx="5256360" cy="2353315"/>
          </a:xfrm>
          <a:prstGeom prst="rect">
            <a:avLst/>
          </a:prstGeom>
        </p:spPr>
      </p:pic>
      <p:cxnSp>
        <p:nvCxnSpPr>
          <p:cNvPr id="12" name="直線單箭頭接點 11"/>
          <p:cNvCxnSpPr>
            <a:stCxn id="9" idx="2"/>
            <a:endCxn id="5" idx="0"/>
          </p:cNvCxnSpPr>
          <p:nvPr/>
        </p:nvCxnSpPr>
        <p:spPr>
          <a:xfrm>
            <a:off x="4222158" y="2016821"/>
            <a:ext cx="1" cy="366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5" idx="2"/>
            <a:endCxn id="6" idx="0"/>
          </p:cNvCxnSpPr>
          <p:nvPr/>
        </p:nvCxnSpPr>
        <p:spPr>
          <a:xfrm flipH="1">
            <a:off x="4222158" y="3186142"/>
            <a:ext cx="1" cy="10493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stCxn id="6" idx="3"/>
            <a:endCxn id="11" idx="1"/>
          </p:cNvCxnSpPr>
          <p:nvPr/>
        </p:nvCxnSpPr>
        <p:spPr>
          <a:xfrm flipV="1">
            <a:off x="5181324" y="3233564"/>
            <a:ext cx="1363252" cy="14035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6" idx="3"/>
          </p:cNvCxnSpPr>
          <p:nvPr/>
        </p:nvCxnSpPr>
        <p:spPr>
          <a:xfrm>
            <a:off x="5181324" y="4637161"/>
            <a:ext cx="1362456" cy="604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5499388" y="3354737"/>
            <a:ext cx="121219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Magnitude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735028" y="4754859"/>
            <a:ext cx="7409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Phase</a:t>
            </a:r>
            <a:endParaRPr lang="zh-TW" altLang="en-US" dirty="0"/>
          </a:p>
        </p:txBody>
      </p:sp>
      <p:graphicFrame>
        <p:nvGraphicFramePr>
          <p:cNvPr id="1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8362294"/>
              </p:ext>
            </p:extLst>
          </p:nvPr>
        </p:nvGraphicFramePr>
        <p:xfrm>
          <a:off x="2374884" y="5124209"/>
          <a:ext cx="3360143" cy="11990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方程式" r:id="rId6" imgW="2349360" imgH="914400" progId="Equation.3">
                  <p:embed/>
                </p:oleObj>
              </mc:Choice>
              <mc:Fallback>
                <p:oleObj name="方程式" r:id="rId6" imgW="2349360" imgH="914400" progId="Equation.3">
                  <p:embed/>
                  <p:pic>
                    <p:nvPicPr>
                      <p:cNvPr id="4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4884" y="5124209"/>
                        <a:ext cx="3360143" cy="11990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字方塊 18"/>
              <p:cNvSpPr txBox="1"/>
              <p:nvPr/>
            </p:nvSpPr>
            <p:spPr>
              <a:xfrm>
                <a:off x="3197871" y="1481054"/>
                <a:ext cx="4408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x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altLang="zh-TW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871" y="1481054"/>
                <a:ext cx="440825" cy="276999"/>
              </a:xfrm>
              <a:prstGeom prst="rect">
                <a:avLst/>
              </a:prstGeom>
              <a:blipFill>
                <a:blip r:embed="rId8"/>
                <a:stretch>
                  <a:fillRect l="-5556" t="-4444" r="-18056" b="-3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字方塊 19"/>
          <p:cNvSpPr txBox="1"/>
          <p:nvPr/>
        </p:nvSpPr>
        <p:spPr>
          <a:xfrm>
            <a:off x="6063042" y="811068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One dimensional</a:t>
            </a:r>
            <a:endParaRPr lang="zh-TW" altLang="en-US" dirty="0"/>
          </a:p>
        </p:txBody>
      </p:sp>
      <p:sp>
        <p:nvSpPr>
          <p:cNvPr id="21" name="向下箭號 20"/>
          <p:cNvSpPr/>
          <p:nvPr/>
        </p:nvSpPr>
        <p:spPr>
          <a:xfrm rot="3180267">
            <a:off x="5419034" y="1026046"/>
            <a:ext cx="631986" cy="5616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8739171" y="1211192"/>
            <a:ext cx="1607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Two dimension</a:t>
            </a:r>
            <a:endParaRPr lang="zh-TW" altLang="en-US" dirty="0"/>
          </a:p>
        </p:txBody>
      </p:sp>
      <p:sp>
        <p:nvSpPr>
          <p:cNvPr id="23" name="向下箭號 22"/>
          <p:cNvSpPr/>
          <p:nvPr/>
        </p:nvSpPr>
        <p:spPr>
          <a:xfrm>
            <a:off x="9143231" y="1577090"/>
            <a:ext cx="631986" cy="5616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9"/>
          <a:srcRect l="8095" t="5638" r="9029" b="5378"/>
          <a:stretch/>
        </p:blipFill>
        <p:spPr>
          <a:xfrm>
            <a:off x="6958255" y="4543958"/>
            <a:ext cx="4369952" cy="212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0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SE Approaches</a:t>
            </a:r>
          </a:p>
          <a:p>
            <a:pPr lvl="1"/>
            <a:r>
              <a:rPr lang="en-US" altLang="zh-TW" smtClean="0">
                <a:solidFill>
                  <a:srgbClr val="FF0000"/>
                </a:solidFill>
                <a:latin typeface="Times New Roman" panose="02020603050405020304" pitchFamily="18" charset="0"/>
                <a:ea typeface="Arial Unicode MS" pitchFamily="34" charset="-120"/>
                <a:cs typeface="Times New Roman" panose="02020603050405020304" pitchFamily="18" charset="0"/>
              </a:rPr>
              <a:t>Minima controlled recursive averaging (MCRA)</a:t>
            </a:r>
            <a:endParaRPr lang="en-US" altLang="zh-TW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Weiner 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</a:p>
          <a:p>
            <a:pPr lvl="1"/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MMSE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MAPA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Neural Network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37515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57"/>
              <p:cNvSpPr txBox="1"/>
              <p:nvPr/>
            </p:nvSpPr>
            <p:spPr>
              <a:xfrm>
                <a:off x="9952320" y="1654720"/>
                <a:ext cx="1616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0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zh-TW" altLang="en-US" sz="2000" b="1" i="1" dirty="0"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字方塊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8320" y="1654719"/>
                <a:ext cx="161630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61538" t="-23529" r="-6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線單箭頭接點 20"/>
          <p:cNvCxnSpPr>
            <a:stCxn id="40" idx="3"/>
            <a:endCxn id="24" idx="1"/>
          </p:cNvCxnSpPr>
          <p:nvPr/>
        </p:nvCxnSpPr>
        <p:spPr>
          <a:xfrm flipV="1">
            <a:off x="2468538" y="1798453"/>
            <a:ext cx="479993" cy="101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25" idx="3"/>
            <a:endCxn id="20" idx="1"/>
          </p:cNvCxnSpPr>
          <p:nvPr/>
        </p:nvCxnSpPr>
        <p:spPr>
          <a:xfrm>
            <a:off x="9392446" y="1798452"/>
            <a:ext cx="559874" cy="101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stCxn id="24" idx="3"/>
            <a:endCxn id="25" idx="1"/>
          </p:cNvCxnSpPr>
          <p:nvPr/>
        </p:nvCxnSpPr>
        <p:spPr>
          <a:xfrm flipV="1">
            <a:off x="3769862" y="1798453"/>
            <a:ext cx="4781612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2948530" y="1565045"/>
            <a:ext cx="821332" cy="4668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STFT</a:t>
            </a:r>
            <a:endParaRPr lang="zh-TW" altLang="en-US" sz="20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551474" y="1563357"/>
            <a:ext cx="840972" cy="47019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ISTFT</a:t>
            </a:r>
            <a:endParaRPr lang="zh-TW" altLang="en-US" sz="20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899636" y="2010513"/>
            <a:ext cx="4263115" cy="200315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 sz="20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475728" y="2026050"/>
            <a:ext cx="3360446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Speech Enhancement System</a:t>
            </a:r>
            <a:endParaRPr lang="zh-TW" alt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44"/>
              <p:cNvSpPr txBox="1"/>
              <p:nvPr/>
            </p:nvSpPr>
            <p:spPr>
              <a:xfrm>
                <a:off x="7765000" y="2415107"/>
                <a:ext cx="28052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⨂</m:t>
                      </m:r>
                    </m:oMath>
                  </m:oMathPara>
                </a14:m>
                <a:endParaRPr lang="zh-TW" altLang="en-US" sz="2000" dirty="0"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999" y="2415106"/>
                <a:ext cx="280525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26087" r="-26087" b="-176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/>
          <p:cNvSpPr/>
          <p:nvPr/>
        </p:nvSpPr>
        <p:spPr>
          <a:xfrm>
            <a:off x="4311709" y="2982976"/>
            <a:ext cx="1334475" cy="82343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Noise</a:t>
            </a:r>
          </a:p>
          <a:p>
            <a:pPr algn="ctr"/>
            <a:r>
              <a:rPr lang="en-US" altLang="zh-TW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Estimator</a:t>
            </a:r>
            <a:endParaRPr lang="zh-TW" altLang="en-US" sz="20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155951" y="2966237"/>
            <a:ext cx="1330588" cy="8401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Gain</a:t>
            </a:r>
          </a:p>
          <a:p>
            <a:pPr algn="ctr"/>
            <a:r>
              <a:rPr lang="en-US" altLang="zh-TW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Estimator</a:t>
            </a:r>
          </a:p>
        </p:txBody>
      </p:sp>
      <p:cxnSp>
        <p:nvCxnSpPr>
          <p:cNvPr id="34" name="肘形接點 33"/>
          <p:cNvCxnSpPr>
            <a:stCxn id="33" idx="3"/>
            <a:endCxn id="29" idx="2"/>
          </p:cNvCxnSpPr>
          <p:nvPr/>
        </p:nvCxnSpPr>
        <p:spPr>
          <a:xfrm flipV="1">
            <a:off x="7486540" y="2722884"/>
            <a:ext cx="418723" cy="663439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>
            <a:stCxn id="30" idx="3"/>
            <a:endCxn id="33" idx="1"/>
          </p:cNvCxnSpPr>
          <p:nvPr/>
        </p:nvCxnSpPr>
        <p:spPr>
          <a:xfrm flipV="1">
            <a:off x="5646183" y="3386322"/>
            <a:ext cx="509768" cy="83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肘形接點 36"/>
          <p:cNvCxnSpPr>
            <a:stCxn id="24" idx="2"/>
            <a:endCxn id="30" idx="0"/>
          </p:cNvCxnSpPr>
          <p:nvPr/>
        </p:nvCxnSpPr>
        <p:spPr>
          <a:xfrm rot="16200000" flipH="1">
            <a:off x="3693515" y="1697543"/>
            <a:ext cx="951115" cy="1619750"/>
          </a:xfrm>
          <a:prstGeom prst="bentConnector3">
            <a:avLst>
              <a:gd name="adj1" fmla="val 55341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肘形接點 37"/>
          <p:cNvCxnSpPr>
            <a:stCxn id="24" idx="2"/>
            <a:endCxn id="30" idx="1"/>
          </p:cNvCxnSpPr>
          <p:nvPr/>
        </p:nvCxnSpPr>
        <p:spPr>
          <a:xfrm rot="16200000" flipH="1">
            <a:off x="3154038" y="2237020"/>
            <a:ext cx="1362831" cy="952512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接點 38"/>
          <p:cNvCxnSpPr>
            <a:stCxn id="24" idx="2"/>
            <a:endCxn id="29" idx="1"/>
          </p:cNvCxnSpPr>
          <p:nvPr/>
        </p:nvCxnSpPr>
        <p:spPr>
          <a:xfrm rot="16200000" flipH="1">
            <a:off x="5293530" y="97527"/>
            <a:ext cx="537134" cy="4405803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2072275" y="1608552"/>
                <a:ext cx="39626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zh-TW" altLang="en-US" sz="2000" b="1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75" y="1608552"/>
                <a:ext cx="396262" cy="400110"/>
              </a:xfrm>
              <a:prstGeom prst="rect">
                <a:avLst/>
              </a:prstGeom>
              <a:blipFill rotWithShape="0">
                <a:blip r:embed="rId5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肘形接點 40"/>
          <p:cNvCxnSpPr>
            <a:stCxn id="29" idx="3"/>
            <a:endCxn id="25" idx="2"/>
          </p:cNvCxnSpPr>
          <p:nvPr/>
        </p:nvCxnSpPr>
        <p:spPr>
          <a:xfrm flipV="1">
            <a:off x="8045524" y="2033547"/>
            <a:ext cx="926436" cy="535448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5921352" y="1417066"/>
                <a:ext cx="5741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∡</m:t>
                      </m:r>
                      <m:r>
                        <a:rPr lang="en-US" altLang="zh-TW" sz="2000" b="1" i="1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zh-TW" altLang="en-US" sz="2000" b="1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7351" y="1417066"/>
                <a:ext cx="574195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2752175" y="2390131"/>
                <a:ext cx="56938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1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TW" sz="2000" b="1" i="1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zh-TW" sz="2000" b="1" i="1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zh-TW" altLang="en-US" sz="2000" b="1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174" y="2390131"/>
                <a:ext cx="569387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8971961" y="2390132"/>
                <a:ext cx="583813" cy="408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1" i="1">
                          <a:latin typeface="Cambria Math" panose="02040503050406030204" pitchFamily="18" charset="0"/>
                        </a:rPr>
                        <m:t>|</m:t>
                      </m:r>
                      <m:acc>
                        <m:accPr>
                          <m:chr m:val="̂"/>
                          <m:ctrlPr>
                            <a:rPr lang="en-US" altLang="zh-TW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acc>
                      <m:r>
                        <a:rPr lang="en-US" altLang="zh-TW" sz="2000" b="1" i="1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zh-TW" altLang="en-US" sz="2000" b="1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960" y="2390131"/>
                <a:ext cx="583813" cy="408445"/>
              </a:xfrm>
              <a:prstGeom prst="rect">
                <a:avLst/>
              </a:prstGeom>
              <a:blipFill rotWithShape="0">
                <a:blip r:embed="rId8"/>
                <a:stretch>
                  <a:fillRect t="-8955" r="-20833" b="-149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7675785" y="3385493"/>
                <a:ext cx="39305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1" i="1">
                          <a:latin typeface="Cambria Math" panose="02040503050406030204" pitchFamily="18" charset="0"/>
                        </a:rPr>
                        <m:t>𝑮</m:t>
                      </m:r>
                    </m:oMath>
                  </m:oMathPara>
                </a14:m>
                <a:endParaRPr lang="zh-TW" altLang="en-US" sz="2000" b="1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785" y="3385493"/>
                <a:ext cx="393056" cy="400110"/>
              </a:xfrm>
              <a:prstGeom prst="rect">
                <a:avLst/>
              </a:prstGeom>
              <a:blipFill rotWithShape="0">
                <a:blip r:embed="rId9"/>
                <a:stretch>
                  <a:fillRect l="-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內容版面配置區 2"/>
          <p:cNvSpPr txBox="1">
            <a:spLocks/>
          </p:cNvSpPr>
          <p:nvPr/>
        </p:nvSpPr>
        <p:spPr>
          <a:xfrm>
            <a:off x="1764456" y="4212019"/>
            <a:ext cx="5362059" cy="835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TW" sz="2000" dirty="0">
                <a:ea typeface="Arial Unicode MS" pitchFamily="34" charset="-120"/>
                <a:cs typeface="Calibri" pitchFamily="34" charset="0"/>
              </a:rPr>
              <a:t>Minima controlled recursive averaging (MCRA):</a:t>
            </a:r>
            <a:endParaRPr lang="zh-TW" altLang="en-US" sz="2000" dirty="0"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1813178" y="4833750"/>
                <a:ext cx="3788538" cy="3245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178" y="4833750"/>
                <a:ext cx="3788538" cy="324512"/>
              </a:xfrm>
              <a:prstGeom prst="rect">
                <a:avLst/>
              </a:prstGeom>
              <a:blipFill rotWithShape="0">
                <a:blip r:embed="rId10"/>
                <a:stretch>
                  <a:fillRect l="-965" t="-20755" b="-150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1813179" y="5352588"/>
                <a:ext cx="8458085" cy="324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𝑚𝑐𝑟𝑎</m:t>
                          </m:r>
                        </m:sup>
                      </m:sSubSup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𝑚𝑐𝑟𝑎</m:t>
                              </m:r>
                            </m:sup>
                          </m:sSubSup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sSup>
                        <m:sSup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178" y="5352587"/>
                <a:ext cx="8458085" cy="324897"/>
              </a:xfrm>
              <a:prstGeom prst="rect">
                <a:avLst/>
              </a:prstGeom>
              <a:blipFill rotWithShape="0">
                <a:blip r:embed="rId11"/>
                <a:stretch>
                  <a:fillRect l="-216" t="-18868" b="-339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內容版面配置區 2"/>
          <p:cNvSpPr txBox="1">
            <a:spLocks/>
          </p:cNvSpPr>
          <p:nvPr/>
        </p:nvSpPr>
        <p:spPr>
          <a:xfrm>
            <a:off x="6558894" y="4818903"/>
            <a:ext cx="1774164" cy="3397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TW" sz="2000" dirty="0">
                <a:ea typeface="Arial Unicode MS" pitchFamily="34" charset="-120"/>
                <a:cs typeface="Calibri" pitchFamily="34" charset="0"/>
              </a:rPr>
              <a:t>if speech exists.</a:t>
            </a:r>
            <a:endParaRPr lang="zh-TW" altLang="en-US" sz="2000" dirty="0">
              <a:cs typeface="Calibri" pitchFamily="34" charset="0"/>
            </a:endParaRPr>
          </a:p>
        </p:txBody>
      </p:sp>
      <p:sp>
        <p:nvSpPr>
          <p:cNvPr id="46" name="內容版面配置區 2"/>
          <p:cNvSpPr txBox="1">
            <a:spLocks/>
          </p:cNvSpPr>
          <p:nvPr/>
        </p:nvSpPr>
        <p:spPr>
          <a:xfrm>
            <a:off x="6613575" y="5741185"/>
            <a:ext cx="2583374" cy="3190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TW" sz="2000" dirty="0">
                <a:ea typeface="Arial Unicode MS" pitchFamily="34" charset="-120"/>
                <a:cs typeface="Calibri" pitchFamily="34" charset="0"/>
              </a:rPr>
              <a:t>if speech doesn’t exist.</a:t>
            </a:r>
            <a:endParaRPr lang="zh-TW" altLang="en-US" sz="2000" dirty="0">
              <a:cs typeface="Calibri" pitchFamily="34" charset="0"/>
            </a:endParaRPr>
          </a:p>
        </p:txBody>
      </p:sp>
      <p:sp>
        <p:nvSpPr>
          <p:cNvPr id="32" name="標題 1"/>
          <p:cNvSpPr txBox="1">
            <a:spLocks/>
          </p:cNvSpPr>
          <p:nvPr/>
        </p:nvSpPr>
        <p:spPr>
          <a:xfrm>
            <a:off x="388383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Methods - </a:t>
            </a:r>
            <a:r>
              <a:rPr lang="en-US" altLang="zh-TW" sz="320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Unsupervised speech enhancement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smtClean="0"/>
              <a:t>7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6986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57"/>
              <p:cNvSpPr txBox="1"/>
              <p:nvPr/>
            </p:nvSpPr>
            <p:spPr>
              <a:xfrm>
                <a:off x="9952320" y="1654720"/>
                <a:ext cx="16163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0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zh-TW" altLang="en-US" sz="2000" b="1" i="1" dirty="0"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字方塊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8320" y="1654719"/>
                <a:ext cx="161630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61538" t="-23529" r="-6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線單箭頭接點 20"/>
          <p:cNvCxnSpPr>
            <a:stCxn id="40" idx="3"/>
            <a:endCxn id="24" idx="1"/>
          </p:cNvCxnSpPr>
          <p:nvPr/>
        </p:nvCxnSpPr>
        <p:spPr>
          <a:xfrm flipV="1">
            <a:off x="2468538" y="1798453"/>
            <a:ext cx="479993" cy="101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25" idx="3"/>
            <a:endCxn id="20" idx="1"/>
          </p:cNvCxnSpPr>
          <p:nvPr/>
        </p:nvCxnSpPr>
        <p:spPr>
          <a:xfrm>
            <a:off x="9392446" y="1798452"/>
            <a:ext cx="559874" cy="101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stCxn id="24" idx="3"/>
            <a:endCxn id="25" idx="1"/>
          </p:cNvCxnSpPr>
          <p:nvPr/>
        </p:nvCxnSpPr>
        <p:spPr>
          <a:xfrm flipV="1">
            <a:off x="3769862" y="1798453"/>
            <a:ext cx="4781612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2948530" y="1565045"/>
            <a:ext cx="821332" cy="46681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STFT</a:t>
            </a:r>
            <a:endParaRPr lang="zh-TW" altLang="en-US" sz="20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551474" y="1563357"/>
            <a:ext cx="840972" cy="47019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ISTFT</a:t>
            </a:r>
            <a:endParaRPr lang="zh-TW" altLang="en-US" sz="20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899636" y="2010513"/>
            <a:ext cx="4263115" cy="200315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 sz="20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475728" y="2026050"/>
            <a:ext cx="3360446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Speech Enhancement System</a:t>
            </a:r>
            <a:endParaRPr lang="zh-TW" alt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44"/>
              <p:cNvSpPr txBox="1"/>
              <p:nvPr/>
            </p:nvSpPr>
            <p:spPr>
              <a:xfrm>
                <a:off x="7765000" y="2415107"/>
                <a:ext cx="28052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⨂</m:t>
                      </m:r>
                    </m:oMath>
                  </m:oMathPara>
                </a14:m>
                <a:endParaRPr lang="zh-TW" altLang="en-US" sz="2000" dirty="0"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999" y="2415106"/>
                <a:ext cx="280525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26087" r="-26087" b="-176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/>
          <p:cNvSpPr/>
          <p:nvPr/>
        </p:nvSpPr>
        <p:spPr>
          <a:xfrm>
            <a:off x="4311709" y="2982976"/>
            <a:ext cx="1334475" cy="8234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Noise</a:t>
            </a:r>
          </a:p>
          <a:p>
            <a:pPr algn="ctr"/>
            <a:r>
              <a:rPr lang="en-US" altLang="zh-TW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Estimator</a:t>
            </a:r>
            <a:endParaRPr lang="zh-TW" altLang="en-US" sz="2000" dirty="0">
              <a:solidFill>
                <a:schemeClr val="tx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155951" y="2966237"/>
            <a:ext cx="1330588" cy="84017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Gain</a:t>
            </a:r>
          </a:p>
          <a:p>
            <a:pPr algn="ctr"/>
            <a:r>
              <a:rPr lang="en-US" altLang="zh-TW" sz="2000" dirty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Estimator</a:t>
            </a:r>
          </a:p>
        </p:txBody>
      </p:sp>
      <p:cxnSp>
        <p:nvCxnSpPr>
          <p:cNvPr id="34" name="肘形接點 33"/>
          <p:cNvCxnSpPr>
            <a:stCxn id="33" idx="3"/>
            <a:endCxn id="29" idx="2"/>
          </p:cNvCxnSpPr>
          <p:nvPr/>
        </p:nvCxnSpPr>
        <p:spPr>
          <a:xfrm flipV="1">
            <a:off x="7486540" y="2722884"/>
            <a:ext cx="418723" cy="663439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>
            <a:stCxn id="30" idx="3"/>
            <a:endCxn id="33" idx="1"/>
          </p:cNvCxnSpPr>
          <p:nvPr/>
        </p:nvCxnSpPr>
        <p:spPr>
          <a:xfrm flipV="1">
            <a:off x="5646183" y="3386322"/>
            <a:ext cx="509768" cy="83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肘形接點 36"/>
          <p:cNvCxnSpPr>
            <a:stCxn id="24" idx="2"/>
            <a:endCxn id="30" idx="0"/>
          </p:cNvCxnSpPr>
          <p:nvPr/>
        </p:nvCxnSpPr>
        <p:spPr>
          <a:xfrm rot="16200000" flipH="1">
            <a:off x="3693515" y="1697543"/>
            <a:ext cx="951115" cy="1619750"/>
          </a:xfrm>
          <a:prstGeom prst="bentConnector3">
            <a:avLst>
              <a:gd name="adj1" fmla="val 55341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肘形接點 37"/>
          <p:cNvCxnSpPr>
            <a:stCxn id="24" idx="2"/>
            <a:endCxn id="30" idx="1"/>
          </p:cNvCxnSpPr>
          <p:nvPr/>
        </p:nvCxnSpPr>
        <p:spPr>
          <a:xfrm rot="16200000" flipH="1">
            <a:off x="3154038" y="2237020"/>
            <a:ext cx="1362831" cy="952512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接點 38"/>
          <p:cNvCxnSpPr>
            <a:stCxn id="24" idx="2"/>
            <a:endCxn id="29" idx="1"/>
          </p:cNvCxnSpPr>
          <p:nvPr/>
        </p:nvCxnSpPr>
        <p:spPr>
          <a:xfrm rot="16200000" flipH="1">
            <a:off x="5293530" y="97527"/>
            <a:ext cx="537134" cy="4405803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2072275" y="1608552"/>
                <a:ext cx="39626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zh-TW" altLang="en-US" sz="2000" b="1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75" y="1608552"/>
                <a:ext cx="396262" cy="400110"/>
              </a:xfrm>
              <a:prstGeom prst="rect">
                <a:avLst/>
              </a:prstGeom>
              <a:blipFill rotWithShape="0">
                <a:blip r:embed="rId5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肘形接點 40"/>
          <p:cNvCxnSpPr>
            <a:stCxn id="29" idx="3"/>
            <a:endCxn id="25" idx="2"/>
          </p:cNvCxnSpPr>
          <p:nvPr/>
        </p:nvCxnSpPr>
        <p:spPr>
          <a:xfrm flipV="1">
            <a:off x="8045524" y="2033547"/>
            <a:ext cx="926436" cy="535448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5921352" y="1417066"/>
                <a:ext cx="5741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∡</m:t>
                      </m:r>
                      <m:r>
                        <a:rPr lang="en-US" altLang="zh-TW" sz="2000" b="1" i="1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zh-TW" altLang="en-US" sz="2000" b="1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7351" y="1417066"/>
                <a:ext cx="574195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2752175" y="2390131"/>
                <a:ext cx="56938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1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TW" sz="2000" b="1" i="1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zh-TW" sz="2000" b="1" i="1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zh-TW" altLang="en-US" sz="2000" b="1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174" y="2390131"/>
                <a:ext cx="569387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8971961" y="2390132"/>
                <a:ext cx="583813" cy="408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1" i="1">
                          <a:latin typeface="Cambria Math" panose="02040503050406030204" pitchFamily="18" charset="0"/>
                        </a:rPr>
                        <m:t>|</m:t>
                      </m:r>
                      <m:acc>
                        <m:accPr>
                          <m:chr m:val="̂"/>
                          <m:ctrlPr>
                            <a:rPr lang="en-US" altLang="zh-TW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acc>
                      <m:r>
                        <a:rPr lang="en-US" altLang="zh-TW" sz="2000" b="1" i="1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zh-TW" altLang="en-US" sz="2000" b="1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960" y="2390131"/>
                <a:ext cx="583813" cy="408445"/>
              </a:xfrm>
              <a:prstGeom prst="rect">
                <a:avLst/>
              </a:prstGeom>
              <a:blipFill rotWithShape="0">
                <a:blip r:embed="rId8"/>
                <a:stretch>
                  <a:fillRect t="-8955" r="-20833" b="-149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7675785" y="3385493"/>
                <a:ext cx="39305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1" i="1">
                          <a:latin typeface="Cambria Math" panose="02040503050406030204" pitchFamily="18" charset="0"/>
                        </a:rPr>
                        <m:t>𝑮</m:t>
                      </m:r>
                    </m:oMath>
                  </m:oMathPara>
                </a14:m>
                <a:endParaRPr lang="zh-TW" altLang="en-US" sz="2000" b="1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785" y="3385493"/>
                <a:ext cx="393056" cy="400110"/>
              </a:xfrm>
              <a:prstGeom prst="rect">
                <a:avLst/>
              </a:prstGeom>
              <a:blipFill rotWithShape="0">
                <a:blip r:embed="rId9"/>
                <a:stretch>
                  <a:fillRect l="-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內容版面配置區 2"/>
          <p:cNvSpPr txBox="1">
            <a:spLocks/>
          </p:cNvSpPr>
          <p:nvPr/>
        </p:nvSpPr>
        <p:spPr>
          <a:xfrm>
            <a:off x="1764456" y="4212019"/>
            <a:ext cx="4955625" cy="835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TW" sz="2000" dirty="0">
                <a:ea typeface="Arial Unicode MS" pitchFamily="34" charset="-120"/>
                <a:cs typeface="Calibri" pitchFamily="34" charset="0"/>
              </a:rPr>
              <a:t>Wiener filter:</a:t>
            </a:r>
            <a:endParaRPr lang="zh-TW" altLang="en-US" sz="2000" dirty="0"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992851" y="4693967"/>
                <a:ext cx="30806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51" y="4693967"/>
                <a:ext cx="3080652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1992852" y="5242714"/>
                <a:ext cx="4051815" cy="375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zh-TW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{|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51" y="5242714"/>
                <a:ext cx="4051815" cy="375872"/>
              </a:xfrm>
              <a:prstGeom prst="rect">
                <a:avLst/>
              </a:prstGeom>
              <a:blipFill rotWithShape="0">
                <a:blip r:embed="rId11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/>
              <p:cNvSpPr/>
              <p:nvPr/>
            </p:nvSpPr>
            <p:spPr>
              <a:xfrm>
                <a:off x="1992851" y="5884189"/>
                <a:ext cx="2430217" cy="539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]</m:t>
                      </m:r>
                      <m:func>
                        <m:func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]}</m:t>
                          </m:r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9" name="矩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50" y="5884188"/>
                <a:ext cx="2430217" cy="539571"/>
              </a:xfrm>
              <a:prstGeom prst="rect">
                <a:avLst/>
              </a:prstGeom>
              <a:blipFill rotWithShape="0">
                <a:blip r:embed="rId12"/>
                <a:stretch>
                  <a:fillRect b="-56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接點 17"/>
          <p:cNvCxnSpPr/>
          <p:nvPr/>
        </p:nvCxnSpPr>
        <p:spPr>
          <a:xfrm>
            <a:off x="6495546" y="4693967"/>
            <a:ext cx="0" cy="193906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6720080" y="4629813"/>
                <a:ext cx="3178306" cy="7259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{|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}</m:t>
                          </m:r>
                          <m:r>
                            <m:rPr>
                              <m:nor/>
                            </m:rPr>
                            <a:rPr lang="zh-TW" altLang="en-US" dirty="0"/>
                            <m:t> 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{|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}</m:t>
                          </m:r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080" y="4629813"/>
                <a:ext cx="3178306" cy="72590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6693068" y="5689485"/>
                <a:ext cx="2278893" cy="7157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9067" y="5689484"/>
                <a:ext cx="2278893" cy="715773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標題 1"/>
          <p:cNvSpPr txBox="1">
            <a:spLocks/>
          </p:cNvSpPr>
          <p:nvPr/>
        </p:nvSpPr>
        <p:spPr>
          <a:xfrm>
            <a:off x="510396" y="346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Methods - </a:t>
            </a:r>
            <a:r>
              <a:rPr lang="en-US" altLang="zh-TW" sz="320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Unsupervised speech enhancement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smtClean="0"/>
              <a:t>8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3020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600</Words>
  <Application>Microsoft Office PowerPoint</Application>
  <PresentationFormat>寬螢幕</PresentationFormat>
  <Paragraphs>234</Paragraphs>
  <Slides>16</Slides>
  <Notes>10</Notes>
  <HiddenSlides>0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6" baseType="lpstr">
      <vt:lpstr>Arial Unicode MS</vt:lpstr>
      <vt:lpstr>新細明體</vt:lpstr>
      <vt:lpstr>標楷體</vt:lpstr>
      <vt:lpstr>Arial</vt:lpstr>
      <vt:lpstr>Calibri</vt:lpstr>
      <vt:lpstr>Calibri Light</vt:lpstr>
      <vt:lpstr>Cambria Math</vt:lpstr>
      <vt:lpstr>Times New Roman</vt:lpstr>
      <vt:lpstr>Office 佈景主題</vt:lpstr>
      <vt:lpstr>方程式</vt:lpstr>
      <vt:lpstr>Speech Enhancement</vt:lpstr>
      <vt:lpstr>Introduction </vt:lpstr>
      <vt:lpstr>Introduction</vt:lpstr>
      <vt:lpstr>Introduction</vt:lpstr>
      <vt:lpstr>Introduction-STFT</vt:lpstr>
      <vt:lpstr>Introduction-STFT</vt:lpstr>
      <vt:lpstr>Methods</vt:lpstr>
      <vt:lpstr>PowerPoint 簡報</vt:lpstr>
      <vt:lpstr>PowerPoint 簡報</vt:lpstr>
      <vt:lpstr>PowerPoint 簡報</vt:lpstr>
      <vt:lpstr>Supervised speech enhancement</vt:lpstr>
      <vt:lpstr>Target</vt:lpstr>
      <vt:lpstr>Target – Phase Issue</vt:lpstr>
      <vt:lpstr>Loss &amp; Model</vt:lpstr>
      <vt:lpstr>Optimizer</vt:lpstr>
      <vt:lpstr>Evaluation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Speech Enhancement</dc:title>
  <dc:creator>Windows 使用者</dc:creator>
  <cp:lastModifiedBy>Windows 使用者</cp:lastModifiedBy>
  <cp:revision>15</cp:revision>
  <dcterms:created xsi:type="dcterms:W3CDTF">2020-07-08T00:50:50Z</dcterms:created>
  <dcterms:modified xsi:type="dcterms:W3CDTF">2020-07-08T03:08:21Z</dcterms:modified>
</cp:coreProperties>
</file>